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22295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2295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2295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2295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4800" y="275407"/>
            <a:ext cx="4187825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22295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hyperlink" Target="mailto:realwearjapan@realwear.com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4.png"/><Relationship Id="rId4" Type="http://schemas.openxmlformats.org/officeDocument/2006/relationships/hyperlink" Target="mailto:realwearjapan@realwear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002512" y="6969429"/>
            <a:ext cx="1374775" cy="1289050"/>
          </a:xfrm>
          <a:custGeom>
            <a:avLst/>
            <a:gdLst/>
            <a:ahLst/>
            <a:cxnLst/>
            <a:rect l="l" t="t" r="r" b="b"/>
            <a:pathLst>
              <a:path w="1374775" h="1289050">
                <a:moveTo>
                  <a:pt x="334340" y="1288757"/>
                </a:moveTo>
                <a:lnTo>
                  <a:pt x="323222" y="1241995"/>
                </a:lnTo>
                <a:lnTo>
                  <a:pt x="309104" y="1196347"/>
                </a:lnTo>
                <a:lnTo>
                  <a:pt x="292081" y="1151938"/>
                </a:lnTo>
                <a:lnTo>
                  <a:pt x="272248" y="1108890"/>
                </a:lnTo>
                <a:lnTo>
                  <a:pt x="249703" y="1067327"/>
                </a:lnTo>
                <a:lnTo>
                  <a:pt x="224541" y="1027372"/>
                </a:lnTo>
                <a:lnTo>
                  <a:pt x="196857" y="989149"/>
                </a:lnTo>
                <a:lnTo>
                  <a:pt x="166748" y="952780"/>
                </a:lnTo>
                <a:lnTo>
                  <a:pt x="134310" y="918390"/>
                </a:lnTo>
                <a:lnTo>
                  <a:pt x="99638" y="886100"/>
                </a:lnTo>
                <a:lnTo>
                  <a:pt x="62829" y="856036"/>
                </a:lnTo>
                <a:lnTo>
                  <a:pt x="23977" y="828319"/>
                </a:lnTo>
                <a:lnTo>
                  <a:pt x="9063" y="813639"/>
                </a:lnTo>
                <a:lnTo>
                  <a:pt x="905" y="795146"/>
                </a:lnTo>
                <a:lnTo>
                  <a:pt x="0" y="774959"/>
                </a:lnTo>
                <a:lnTo>
                  <a:pt x="6845" y="755192"/>
                </a:lnTo>
                <a:lnTo>
                  <a:pt x="426999" y="27457"/>
                </a:lnTo>
                <a:lnTo>
                  <a:pt x="459507" y="2234"/>
                </a:lnTo>
                <a:lnTo>
                  <a:pt x="474510" y="0"/>
                </a:lnTo>
                <a:lnTo>
                  <a:pt x="1374546" y="0"/>
                </a:lnTo>
              </a:path>
            </a:pathLst>
          </a:custGeom>
          <a:ln w="12700">
            <a:solidFill>
              <a:srgbClr val="1F295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454761" y="6951726"/>
            <a:ext cx="2791460" cy="1313180"/>
            <a:chOff x="454761" y="6951726"/>
            <a:chExt cx="2791460" cy="1313180"/>
          </a:xfrm>
        </p:grpSpPr>
        <p:sp>
          <p:nvSpPr>
            <p:cNvPr id="4" name="object 4" descr=""/>
            <p:cNvSpPr/>
            <p:nvPr/>
          </p:nvSpPr>
          <p:spPr>
            <a:xfrm>
              <a:off x="1865125" y="6969429"/>
              <a:ext cx="1374775" cy="1289050"/>
            </a:xfrm>
            <a:custGeom>
              <a:avLst/>
              <a:gdLst/>
              <a:ahLst/>
              <a:cxnLst/>
              <a:rect l="l" t="t" r="r" b="b"/>
              <a:pathLst>
                <a:path w="1374775" h="1289050">
                  <a:moveTo>
                    <a:pt x="1040206" y="1288757"/>
                  </a:moveTo>
                  <a:lnTo>
                    <a:pt x="1051323" y="1241995"/>
                  </a:lnTo>
                  <a:lnTo>
                    <a:pt x="1065442" y="1196347"/>
                  </a:lnTo>
                  <a:lnTo>
                    <a:pt x="1082465" y="1151938"/>
                  </a:lnTo>
                  <a:lnTo>
                    <a:pt x="1102297" y="1108890"/>
                  </a:lnTo>
                  <a:lnTo>
                    <a:pt x="1124843" y="1067327"/>
                  </a:lnTo>
                  <a:lnTo>
                    <a:pt x="1150005" y="1027372"/>
                  </a:lnTo>
                  <a:lnTo>
                    <a:pt x="1177689" y="989149"/>
                  </a:lnTo>
                  <a:lnTo>
                    <a:pt x="1207798" y="952780"/>
                  </a:lnTo>
                  <a:lnTo>
                    <a:pt x="1240236" y="918390"/>
                  </a:lnTo>
                  <a:lnTo>
                    <a:pt x="1274908" y="886100"/>
                  </a:lnTo>
                  <a:lnTo>
                    <a:pt x="1311717" y="856036"/>
                  </a:lnTo>
                  <a:lnTo>
                    <a:pt x="1350568" y="828319"/>
                  </a:lnTo>
                  <a:lnTo>
                    <a:pt x="1365482" y="813639"/>
                  </a:lnTo>
                  <a:lnTo>
                    <a:pt x="1373641" y="795146"/>
                  </a:lnTo>
                  <a:lnTo>
                    <a:pt x="1374546" y="774959"/>
                  </a:lnTo>
                  <a:lnTo>
                    <a:pt x="1367701" y="755192"/>
                  </a:lnTo>
                  <a:lnTo>
                    <a:pt x="947547" y="27457"/>
                  </a:lnTo>
                  <a:lnTo>
                    <a:pt x="915039" y="2234"/>
                  </a:lnTo>
                  <a:lnTo>
                    <a:pt x="900036" y="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1F295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4761" y="6951726"/>
              <a:ext cx="1613535" cy="36830"/>
            </a:xfrm>
            <a:custGeom>
              <a:avLst/>
              <a:gdLst/>
              <a:ahLst/>
              <a:cxnLst/>
              <a:rect l="l" t="t" r="r" b="b"/>
              <a:pathLst>
                <a:path w="1613535" h="36829">
                  <a:moveTo>
                    <a:pt x="1613395" y="0"/>
                  </a:moveTo>
                  <a:lnTo>
                    <a:pt x="0" y="0"/>
                  </a:lnTo>
                  <a:lnTo>
                    <a:pt x="0" y="36474"/>
                  </a:lnTo>
                  <a:lnTo>
                    <a:pt x="1613395" y="36474"/>
                  </a:lnTo>
                  <a:lnTo>
                    <a:pt x="1613395" y="0"/>
                  </a:lnTo>
                  <a:close/>
                </a:path>
              </a:pathLst>
            </a:custGeom>
            <a:solidFill>
              <a:srgbClr val="00A8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5040071" y="6951726"/>
            <a:ext cx="1613535" cy="36830"/>
          </a:xfrm>
          <a:custGeom>
            <a:avLst/>
            <a:gdLst/>
            <a:ahLst/>
            <a:cxnLst/>
            <a:rect l="l" t="t" r="r" b="b"/>
            <a:pathLst>
              <a:path w="1613534" h="36829">
                <a:moveTo>
                  <a:pt x="1613395" y="0"/>
                </a:moveTo>
                <a:lnTo>
                  <a:pt x="0" y="0"/>
                </a:lnTo>
                <a:lnTo>
                  <a:pt x="0" y="36474"/>
                </a:lnTo>
                <a:lnTo>
                  <a:pt x="1613395" y="36474"/>
                </a:lnTo>
                <a:lnTo>
                  <a:pt x="1613395" y="0"/>
                </a:lnTo>
                <a:close/>
              </a:path>
            </a:pathLst>
          </a:custGeom>
          <a:solidFill>
            <a:srgbClr val="00A8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731178" y="8538048"/>
            <a:ext cx="1374775" cy="1289050"/>
          </a:xfrm>
          <a:custGeom>
            <a:avLst/>
            <a:gdLst/>
            <a:ahLst/>
            <a:cxnLst/>
            <a:rect l="l" t="t" r="r" b="b"/>
            <a:pathLst>
              <a:path w="1374775" h="1289050">
                <a:moveTo>
                  <a:pt x="1040206" y="0"/>
                </a:moveTo>
                <a:lnTo>
                  <a:pt x="1051323" y="46762"/>
                </a:lnTo>
                <a:lnTo>
                  <a:pt x="1065442" y="92410"/>
                </a:lnTo>
                <a:lnTo>
                  <a:pt x="1082465" y="136819"/>
                </a:lnTo>
                <a:lnTo>
                  <a:pt x="1102297" y="179867"/>
                </a:lnTo>
                <a:lnTo>
                  <a:pt x="1124843" y="221430"/>
                </a:lnTo>
                <a:lnTo>
                  <a:pt x="1150005" y="261385"/>
                </a:lnTo>
                <a:lnTo>
                  <a:pt x="1177689" y="299608"/>
                </a:lnTo>
                <a:lnTo>
                  <a:pt x="1207798" y="335977"/>
                </a:lnTo>
                <a:lnTo>
                  <a:pt x="1240236" y="370367"/>
                </a:lnTo>
                <a:lnTo>
                  <a:pt x="1274908" y="402657"/>
                </a:lnTo>
                <a:lnTo>
                  <a:pt x="1311717" y="432721"/>
                </a:lnTo>
                <a:lnTo>
                  <a:pt x="1350568" y="460438"/>
                </a:lnTo>
                <a:lnTo>
                  <a:pt x="1365482" y="475118"/>
                </a:lnTo>
                <a:lnTo>
                  <a:pt x="1373641" y="493610"/>
                </a:lnTo>
                <a:lnTo>
                  <a:pt x="1374546" y="513798"/>
                </a:lnTo>
                <a:lnTo>
                  <a:pt x="1367701" y="533565"/>
                </a:lnTo>
                <a:lnTo>
                  <a:pt x="947547" y="1261300"/>
                </a:lnTo>
                <a:lnTo>
                  <a:pt x="915039" y="1286523"/>
                </a:lnTo>
                <a:lnTo>
                  <a:pt x="900036" y="1288757"/>
                </a:lnTo>
                <a:lnTo>
                  <a:pt x="0" y="1288757"/>
                </a:lnTo>
              </a:path>
            </a:pathLst>
          </a:custGeom>
          <a:ln w="12700">
            <a:solidFill>
              <a:srgbClr val="1F295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2631109" y="8531698"/>
            <a:ext cx="4022725" cy="1313180"/>
            <a:chOff x="2631109" y="8531698"/>
            <a:chExt cx="4022725" cy="1313180"/>
          </a:xfrm>
        </p:grpSpPr>
        <p:sp>
          <p:nvSpPr>
            <p:cNvPr id="9" name="object 9" descr=""/>
            <p:cNvSpPr/>
            <p:nvPr/>
          </p:nvSpPr>
          <p:spPr>
            <a:xfrm>
              <a:off x="4249869" y="8538048"/>
              <a:ext cx="993775" cy="1289050"/>
            </a:xfrm>
            <a:custGeom>
              <a:avLst/>
              <a:gdLst/>
              <a:ahLst/>
              <a:cxnLst/>
              <a:rect l="l" t="t" r="r" b="b"/>
              <a:pathLst>
                <a:path w="993775" h="1289050">
                  <a:moveTo>
                    <a:pt x="334340" y="0"/>
                  </a:moveTo>
                  <a:lnTo>
                    <a:pt x="323225" y="46762"/>
                  </a:lnTo>
                  <a:lnTo>
                    <a:pt x="309108" y="92410"/>
                  </a:lnTo>
                  <a:lnTo>
                    <a:pt x="292086" y="136819"/>
                  </a:lnTo>
                  <a:lnTo>
                    <a:pt x="272254" y="179867"/>
                  </a:lnTo>
                  <a:lnTo>
                    <a:pt x="249708" y="221430"/>
                  </a:lnTo>
                  <a:lnTo>
                    <a:pt x="224545" y="261385"/>
                  </a:lnTo>
                  <a:lnTo>
                    <a:pt x="196861" y="299608"/>
                  </a:lnTo>
                  <a:lnTo>
                    <a:pt x="166751" y="335977"/>
                  </a:lnTo>
                  <a:lnTo>
                    <a:pt x="134312" y="370367"/>
                  </a:lnTo>
                  <a:lnTo>
                    <a:pt x="99639" y="402657"/>
                  </a:lnTo>
                  <a:lnTo>
                    <a:pt x="62829" y="432721"/>
                  </a:lnTo>
                  <a:lnTo>
                    <a:pt x="23977" y="460438"/>
                  </a:lnTo>
                  <a:lnTo>
                    <a:pt x="9063" y="475118"/>
                  </a:lnTo>
                  <a:lnTo>
                    <a:pt x="905" y="493610"/>
                  </a:lnTo>
                  <a:lnTo>
                    <a:pt x="0" y="513798"/>
                  </a:lnTo>
                  <a:lnTo>
                    <a:pt x="6845" y="533565"/>
                  </a:lnTo>
                  <a:lnTo>
                    <a:pt x="426999" y="1261300"/>
                  </a:lnTo>
                  <a:lnTo>
                    <a:pt x="459507" y="1286523"/>
                  </a:lnTo>
                  <a:lnTo>
                    <a:pt x="474510" y="1288757"/>
                  </a:lnTo>
                  <a:lnTo>
                    <a:pt x="993241" y="1288757"/>
                  </a:lnTo>
                </a:path>
              </a:pathLst>
            </a:custGeom>
            <a:ln w="12700">
              <a:solidFill>
                <a:srgbClr val="1F295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631109" y="9362833"/>
              <a:ext cx="2172970" cy="302895"/>
            </a:xfrm>
            <a:custGeom>
              <a:avLst/>
              <a:gdLst/>
              <a:ahLst/>
              <a:cxnLst/>
              <a:rect l="l" t="t" r="r" b="b"/>
              <a:pathLst>
                <a:path w="2172970" h="302895">
                  <a:moveTo>
                    <a:pt x="2172893" y="0"/>
                  </a:moveTo>
                  <a:lnTo>
                    <a:pt x="0" y="0"/>
                  </a:lnTo>
                  <a:lnTo>
                    <a:pt x="0" y="302831"/>
                  </a:lnTo>
                  <a:lnTo>
                    <a:pt x="2172893" y="302831"/>
                  </a:lnTo>
                  <a:lnTo>
                    <a:pt x="21728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040071" y="9808032"/>
              <a:ext cx="1613535" cy="36830"/>
            </a:xfrm>
            <a:custGeom>
              <a:avLst/>
              <a:gdLst/>
              <a:ahLst/>
              <a:cxnLst/>
              <a:rect l="l" t="t" r="r" b="b"/>
              <a:pathLst>
                <a:path w="1613534" h="36829">
                  <a:moveTo>
                    <a:pt x="1613395" y="0"/>
                  </a:moveTo>
                  <a:lnTo>
                    <a:pt x="0" y="0"/>
                  </a:lnTo>
                  <a:lnTo>
                    <a:pt x="0" y="36474"/>
                  </a:lnTo>
                  <a:lnTo>
                    <a:pt x="1613395" y="36474"/>
                  </a:lnTo>
                  <a:lnTo>
                    <a:pt x="1613395" y="0"/>
                  </a:lnTo>
                  <a:close/>
                </a:path>
              </a:pathLst>
            </a:custGeom>
            <a:solidFill>
              <a:srgbClr val="00A8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/>
          <p:nvPr/>
        </p:nvSpPr>
        <p:spPr>
          <a:xfrm>
            <a:off x="454774" y="9808032"/>
            <a:ext cx="1613535" cy="36830"/>
          </a:xfrm>
          <a:custGeom>
            <a:avLst/>
            <a:gdLst/>
            <a:ahLst/>
            <a:cxnLst/>
            <a:rect l="l" t="t" r="r" b="b"/>
            <a:pathLst>
              <a:path w="1613535" h="36829">
                <a:moveTo>
                  <a:pt x="1613395" y="0"/>
                </a:moveTo>
                <a:lnTo>
                  <a:pt x="0" y="0"/>
                </a:lnTo>
                <a:lnTo>
                  <a:pt x="0" y="36474"/>
                </a:lnTo>
                <a:lnTo>
                  <a:pt x="1613395" y="36474"/>
                </a:lnTo>
                <a:lnTo>
                  <a:pt x="1613395" y="0"/>
                </a:lnTo>
                <a:close/>
              </a:path>
            </a:pathLst>
          </a:custGeom>
          <a:solidFill>
            <a:srgbClr val="00A8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465268" y="8562465"/>
            <a:ext cx="1671320" cy="560070"/>
          </a:xfrm>
          <a:custGeom>
            <a:avLst/>
            <a:gdLst/>
            <a:ahLst/>
            <a:cxnLst/>
            <a:rect l="l" t="t" r="r" b="b"/>
            <a:pathLst>
              <a:path w="1671320" h="560070">
                <a:moveTo>
                  <a:pt x="1372209" y="0"/>
                </a:moveTo>
                <a:lnTo>
                  <a:pt x="0" y="0"/>
                </a:lnTo>
                <a:lnTo>
                  <a:pt x="0" y="12192"/>
                </a:lnTo>
                <a:lnTo>
                  <a:pt x="1372209" y="12192"/>
                </a:lnTo>
                <a:lnTo>
                  <a:pt x="1388258" y="15328"/>
                </a:lnTo>
                <a:lnTo>
                  <a:pt x="1401518" y="23929"/>
                </a:lnTo>
                <a:lnTo>
                  <a:pt x="1410782" y="36784"/>
                </a:lnTo>
                <a:lnTo>
                  <a:pt x="1414843" y="52679"/>
                </a:lnTo>
                <a:lnTo>
                  <a:pt x="1419516" y="101566"/>
                </a:lnTo>
                <a:lnTo>
                  <a:pt x="1427360" y="149673"/>
                </a:lnTo>
                <a:lnTo>
                  <a:pt x="1438299" y="196872"/>
                </a:lnTo>
                <a:lnTo>
                  <a:pt x="1452253" y="243035"/>
                </a:lnTo>
                <a:lnTo>
                  <a:pt x="1469145" y="288036"/>
                </a:lnTo>
                <a:lnTo>
                  <a:pt x="1488897" y="331747"/>
                </a:lnTo>
                <a:lnTo>
                  <a:pt x="1511429" y="374041"/>
                </a:lnTo>
                <a:lnTo>
                  <a:pt x="1536665" y="414790"/>
                </a:lnTo>
                <a:lnTo>
                  <a:pt x="1564526" y="453867"/>
                </a:lnTo>
                <a:lnTo>
                  <a:pt x="1594934" y="491144"/>
                </a:lnTo>
                <a:lnTo>
                  <a:pt x="1627810" y="526494"/>
                </a:lnTo>
                <a:lnTo>
                  <a:pt x="1663077" y="559790"/>
                </a:lnTo>
                <a:lnTo>
                  <a:pt x="1671129" y="550684"/>
                </a:lnTo>
                <a:lnTo>
                  <a:pt x="1636390" y="517888"/>
                </a:lnTo>
                <a:lnTo>
                  <a:pt x="1604012" y="483070"/>
                </a:lnTo>
                <a:lnTo>
                  <a:pt x="1574071" y="446354"/>
                </a:lnTo>
                <a:lnTo>
                  <a:pt x="1546645" y="407867"/>
                </a:lnTo>
                <a:lnTo>
                  <a:pt x="1521808" y="367732"/>
                </a:lnTo>
                <a:lnTo>
                  <a:pt x="1499639" y="326075"/>
                </a:lnTo>
                <a:lnTo>
                  <a:pt x="1480214" y="283020"/>
                </a:lnTo>
                <a:lnTo>
                  <a:pt x="1463610" y="238693"/>
                </a:lnTo>
                <a:lnTo>
                  <a:pt x="1449903" y="193218"/>
                </a:lnTo>
                <a:lnTo>
                  <a:pt x="1439170" y="146720"/>
                </a:lnTo>
                <a:lnTo>
                  <a:pt x="1431488" y="99324"/>
                </a:lnTo>
                <a:lnTo>
                  <a:pt x="1426933" y="51155"/>
                </a:lnTo>
                <a:lnTo>
                  <a:pt x="1421697" y="31011"/>
                </a:lnTo>
                <a:lnTo>
                  <a:pt x="1409734" y="14776"/>
                </a:lnTo>
                <a:lnTo>
                  <a:pt x="1392690" y="3942"/>
                </a:lnTo>
                <a:lnTo>
                  <a:pt x="1372209" y="0"/>
                </a:lnTo>
                <a:close/>
              </a:path>
            </a:pathLst>
          </a:custGeom>
          <a:solidFill>
            <a:srgbClr val="1F295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1722195" y="7052476"/>
            <a:ext cx="4142104" cy="3385185"/>
            <a:chOff x="1722195" y="7052476"/>
            <a:chExt cx="4142104" cy="3385185"/>
          </a:xfrm>
        </p:grpSpPr>
        <p:sp>
          <p:nvSpPr>
            <p:cNvPr id="15" name="object 15" descr=""/>
            <p:cNvSpPr/>
            <p:nvPr/>
          </p:nvSpPr>
          <p:spPr>
            <a:xfrm>
              <a:off x="4098932" y="8014871"/>
              <a:ext cx="1532255" cy="560070"/>
            </a:xfrm>
            <a:custGeom>
              <a:avLst/>
              <a:gdLst/>
              <a:ahLst/>
              <a:cxnLst/>
              <a:rect l="l" t="t" r="r" b="b"/>
              <a:pathLst>
                <a:path w="1532254" h="560070">
                  <a:moveTo>
                    <a:pt x="8039" y="0"/>
                  </a:moveTo>
                  <a:lnTo>
                    <a:pt x="0" y="9118"/>
                  </a:lnTo>
                  <a:lnTo>
                    <a:pt x="34738" y="41914"/>
                  </a:lnTo>
                  <a:lnTo>
                    <a:pt x="67117" y="76732"/>
                  </a:lnTo>
                  <a:lnTo>
                    <a:pt x="97059" y="113446"/>
                  </a:lnTo>
                  <a:lnTo>
                    <a:pt x="124487" y="151932"/>
                  </a:lnTo>
                  <a:lnTo>
                    <a:pt x="149325" y="192065"/>
                  </a:lnTo>
                  <a:lnTo>
                    <a:pt x="171496" y="233721"/>
                  </a:lnTo>
                  <a:lnTo>
                    <a:pt x="190922" y="276774"/>
                  </a:lnTo>
                  <a:lnTo>
                    <a:pt x="207528" y="321100"/>
                  </a:lnTo>
                  <a:lnTo>
                    <a:pt x="221236" y="366573"/>
                  </a:lnTo>
                  <a:lnTo>
                    <a:pt x="231970" y="413070"/>
                  </a:lnTo>
                  <a:lnTo>
                    <a:pt x="239653" y="460466"/>
                  </a:lnTo>
                  <a:lnTo>
                    <a:pt x="244208" y="508635"/>
                  </a:lnTo>
                  <a:lnTo>
                    <a:pt x="249438" y="528784"/>
                  </a:lnTo>
                  <a:lnTo>
                    <a:pt x="261402" y="545018"/>
                  </a:lnTo>
                  <a:lnTo>
                    <a:pt x="278450" y="555849"/>
                  </a:lnTo>
                  <a:lnTo>
                    <a:pt x="298932" y="559790"/>
                  </a:lnTo>
                  <a:lnTo>
                    <a:pt x="1532229" y="559790"/>
                  </a:lnTo>
                  <a:lnTo>
                    <a:pt x="1532229" y="547598"/>
                  </a:lnTo>
                  <a:lnTo>
                    <a:pt x="298932" y="547598"/>
                  </a:lnTo>
                  <a:lnTo>
                    <a:pt x="282922" y="544510"/>
                  </a:lnTo>
                  <a:lnTo>
                    <a:pt x="269662" y="536027"/>
                  </a:lnTo>
                  <a:lnTo>
                    <a:pt x="260388" y="523322"/>
                  </a:lnTo>
                  <a:lnTo>
                    <a:pt x="256336" y="507568"/>
                  </a:lnTo>
                  <a:lnTo>
                    <a:pt x="251686" y="458636"/>
                  </a:lnTo>
                  <a:lnTo>
                    <a:pt x="243857" y="410486"/>
                  </a:lnTo>
                  <a:lnTo>
                    <a:pt x="232929" y="363243"/>
                  </a:lnTo>
                  <a:lnTo>
                    <a:pt x="218980" y="317037"/>
                  </a:lnTo>
                  <a:lnTo>
                    <a:pt x="202088" y="271994"/>
                  </a:lnTo>
                  <a:lnTo>
                    <a:pt x="182332" y="228242"/>
                  </a:lnTo>
                  <a:lnTo>
                    <a:pt x="159790" y="185910"/>
                  </a:lnTo>
                  <a:lnTo>
                    <a:pt x="134540" y="145124"/>
                  </a:lnTo>
                  <a:lnTo>
                    <a:pt x="106662" y="106012"/>
                  </a:lnTo>
                  <a:lnTo>
                    <a:pt x="76234" y="68702"/>
                  </a:lnTo>
                  <a:lnTo>
                    <a:pt x="43333" y="33322"/>
                  </a:lnTo>
                  <a:lnTo>
                    <a:pt x="8039" y="0"/>
                  </a:lnTo>
                  <a:close/>
                </a:path>
              </a:pathLst>
            </a:custGeom>
            <a:solidFill>
              <a:srgbClr val="1F295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234460" y="7052476"/>
              <a:ext cx="2673985" cy="2673985"/>
            </a:xfrm>
            <a:custGeom>
              <a:avLst/>
              <a:gdLst/>
              <a:ahLst/>
              <a:cxnLst/>
              <a:rect l="l" t="t" r="r" b="b"/>
              <a:pathLst>
                <a:path w="2673985" h="2673984">
                  <a:moveTo>
                    <a:pt x="1336776" y="0"/>
                  </a:moveTo>
                  <a:lnTo>
                    <a:pt x="1288831" y="843"/>
                  </a:lnTo>
                  <a:lnTo>
                    <a:pt x="1241310" y="3356"/>
                  </a:lnTo>
                  <a:lnTo>
                    <a:pt x="1194241" y="7509"/>
                  </a:lnTo>
                  <a:lnTo>
                    <a:pt x="1147655" y="13274"/>
                  </a:lnTo>
                  <a:lnTo>
                    <a:pt x="1101577" y="20624"/>
                  </a:lnTo>
                  <a:lnTo>
                    <a:pt x="1056037" y="29529"/>
                  </a:lnTo>
                  <a:lnTo>
                    <a:pt x="1011064" y="39961"/>
                  </a:lnTo>
                  <a:lnTo>
                    <a:pt x="966684" y="51893"/>
                  </a:lnTo>
                  <a:lnTo>
                    <a:pt x="922927" y="65295"/>
                  </a:lnTo>
                  <a:lnTo>
                    <a:pt x="879821" y="80140"/>
                  </a:lnTo>
                  <a:lnTo>
                    <a:pt x="837394" y="96400"/>
                  </a:lnTo>
                  <a:lnTo>
                    <a:pt x="795675" y="114045"/>
                  </a:lnTo>
                  <a:lnTo>
                    <a:pt x="754691" y="133048"/>
                  </a:lnTo>
                  <a:lnTo>
                    <a:pt x="714471" y="153381"/>
                  </a:lnTo>
                  <a:lnTo>
                    <a:pt x="675043" y="175015"/>
                  </a:lnTo>
                  <a:lnTo>
                    <a:pt x="636436" y="197921"/>
                  </a:lnTo>
                  <a:lnTo>
                    <a:pt x="598677" y="222073"/>
                  </a:lnTo>
                  <a:lnTo>
                    <a:pt x="561796" y="247441"/>
                  </a:lnTo>
                  <a:lnTo>
                    <a:pt x="525820" y="273997"/>
                  </a:lnTo>
                  <a:lnTo>
                    <a:pt x="490777" y="301712"/>
                  </a:lnTo>
                  <a:lnTo>
                    <a:pt x="456697" y="330560"/>
                  </a:lnTo>
                  <a:lnTo>
                    <a:pt x="423606" y="360510"/>
                  </a:lnTo>
                  <a:lnTo>
                    <a:pt x="391534" y="391536"/>
                  </a:lnTo>
                  <a:lnTo>
                    <a:pt x="360509" y="423608"/>
                  </a:lnTo>
                  <a:lnTo>
                    <a:pt x="330558" y="456699"/>
                  </a:lnTo>
                  <a:lnTo>
                    <a:pt x="301711" y="490780"/>
                  </a:lnTo>
                  <a:lnTo>
                    <a:pt x="273996" y="525822"/>
                  </a:lnTo>
                  <a:lnTo>
                    <a:pt x="247440" y="561799"/>
                  </a:lnTo>
                  <a:lnTo>
                    <a:pt x="222072" y="598681"/>
                  </a:lnTo>
                  <a:lnTo>
                    <a:pt x="197921" y="636439"/>
                  </a:lnTo>
                  <a:lnTo>
                    <a:pt x="175014" y="675047"/>
                  </a:lnTo>
                  <a:lnTo>
                    <a:pt x="153381" y="714475"/>
                  </a:lnTo>
                  <a:lnTo>
                    <a:pt x="133048" y="754696"/>
                  </a:lnTo>
                  <a:lnTo>
                    <a:pt x="114045" y="795680"/>
                  </a:lnTo>
                  <a:lnTo>
                    <a:pt x="96400" y="837400"/>
                  </a:lnTo>
                  <a:lnTo>
                    <a:pt x="80140" y="879827"/>
                  </a:lnTo>
                  <a:lnTo>
                    <a:pt x="65295" y="922934"/>
                  </a:lnTo>
                  <a:lnTo>
                    <a:pt x="51893" y="966691"/>
                  </a:lnTo>
                  <a:lnTo>
                    <a:pt x="39961" y="1011071"/>
                  </a:lnTo>
                  <a:lnTo>
                    <a:pt x="29529" y="1056046"/>
                  </a:lnTo>
                  <a:lnTo>
                    <a:pt x="20624" y="1101586"/>
                  </a:lnTo>
                  <a:lnTo>
                    <a:pt x="13274" y="1147664"/>
                  </a:lnTo>
                  <a:lnTo>
                    <a:pt x="7509" y="1194252"/>
                  </a:lnTo>
                  <a:lnTo>
                    <a:pt x="3356" y="1241321"/>
                  </a:lnTo>
                  <a:lnTo>
                    <a:pt x="843" y="1288842"/>
                  </a:lnTo>
                  <a:lnTo>
                    <a:pt x="0" y="1336789"/>
                  </a:lnTo>
                  <a:lnTo>
                    <a:pt x="843" y="1384735"/>
                  </a:lnTo>
                  <a:lnTo>
                    <a:pt x="3356" y="1432257"/>
                  </a:lnTo>
                  <a:lnTo>
                    <a:pt x="7509" y="1479326"/>
                  </a:lnTo>
                  <a:lnTo>
                    <a:pt x="13274" y="1525913"/>
                  </a:lnTo>
                  <a:lnTo>
                    <a:pt x="20624" y="1571991"/>
                  </a:lnTo>
                  <a:lnTo>
                    <a:pt x="29529" y="1617532"/>
                  </a:lnTo>
                  <a:lnTo>
                    <a:pt x="39961" y="1662506"/>
                  </a:lnTo>
                  <a:lnTo>
                    <a:pt x="51893" y="1706886"/>
                  </a:lnTo>
                  <a:lnTo>
                    <a:pt x="65295" y="1750644"/>
                  </a:lnTo>
                  <a:lnTo>
                    <a:pt x="80140" y="1793750"/>
                  </a:lnTo>
                  <a:lnTo>
                    <a:pt x="96400" y="1836178"/>
                  </a:lnTo>
                  <a:lnTo>
                    <a:pt x="114045" y="1877898"/>
                  </a:lnTo>
                  <a:lnTo>
                    <a:pt x="133048" y="1918882"/>
                  </a:lnTo>
                  <a:lnTo>
                    <a:pt x="153381" y="1959102"/>
                  </a:lnTo>
                  <a:lnTo>
                    <a:pt x="175014" y="1998531"/>
                  </a:lnTo>
                  <a:lnTo>
                    <a:pt x="197921" y="2037138"/>
                  </a:lnTo>
                  <a:lnTo>
                    <a:pt x="222072" y="2074897"/>
                  </a:lnTo>
                  <a:lnTo>
                    <a:pt x="247440" y="2111779"/>
                  </a:lnTo>
                  <a:lnTo>
                    <a:pt x="273996" y="2147755"/>
                  </a:lnTo>
                  <a:lnTo>
                    <a:pt x="301711" y="2182798"/>
                  </a:lnTo>
                  <a:lnTo>
                    <a:pt x="330558" y="2216879"/>
                  </a:lnTo>
                  <a:lnTo>
                    <a:pt x="360509" y="2249970"/>
                  </a:lnTo>
                  <a:lnTo>
                    <a:pt x="391534" y="2282042"/>
                  </a:lnTo>
                  <a:lnTo>
                    <a:pt x="423606" y="2313067"/>
                  </a:lnTo>
                  <a:lnTo>
                    <a:pt x="456697" y="2343018"/>
                  </a:lnTo>
                  <a:lnTo>
                    <a:pt x="490777" y="2371865"/>
                  </a:lnTo>
                  <a:lnTo>
                    <a:pt x="525820" y="2399581"/>
                  </a:lnTo>
                  <a:lnTo>
                    <a:pt x="561796" y="2426137"/>
                  </a:lnTo>
                  <a:lnTo>
                    <a:pt x="598677" y="2451505"/>
                  </a:lnTo>
                  <a:lnTo>
                    <a:pt x="636436" y="2475656"/>
                  </a:lnTo>
                  <a:lnTo>
                    <a:pt x="675043" y="2498563"/>
                  </a:lnTo>
                  <a:lnTo>
                    <a:pt x="714471" y="2520197"/>
                  </a:lnTo>
                  <a:lnTo>
                    <a:pt x="754691" y="2540529"/>
                  </a:lnTo>
                  <a:lnTo>
                    <a:pt x="795675" y="2559532"/>
                  </a:lnTo>
                  <a:lnTo>
                    <a:pt x="837394" y="2577178"/>
                  </a:lnTo>
                  <a:lnTo>
                    <a:pt x="879821" y="2593437"/>
                  </a:lnTo>
                  <a:lnTo>
                    <a:pt x="922927" y="2608282"/>
                  </a:lnTo>
                  <a:lnTo>
                    <a:pt x="966684" y="2621685"/>
                  </a:lnTo>
                  <a:lnTo>
                    <a:pt x="1011064" y="2633616"/>
                  </a:lnTo>
                  <a:lnTo>
                    <a:pt x="1056037" y="2644049"/>
                  </a:lnTo>
                  <a:lnTo>
                    <a:pt x="1101577" y="2652954"/>
                  </a:lnTo>
                  <a:lnTo>
                    <a:pt x="1147655" y="2660303"/>
                  </a:lnTo>
                  <a:lnTo>
                    <a:pt x="1194241" y="2666069"/>
                  </a:lnTo>
                  <a:lnTo>
                    <a:pt x="1241310" y="2670222"/>
                  </a:lnTo>
                  <a:lnTo>
                    <a:pt x="1288831" y="2672734"/>
                  </a:lnTo>
                  <a:lnTo>
                    <a:pt x="1336776" y="2673578"/>
                  </a:lnTo>
                  <a:lnTo>
                    <a:pt x="1384722" y="2672734"/>
                  </a:lnTo>
                  <a:lnTo>
                    <a:pt x="1432244" y="2670222"/>
                  </a:lnTo>
                  <a:lnTo>
                    <a:pt x="1479313" y="2666069"/>
                  </a:lnTo>
                  <a:lnTo>
                    <a:pt x="1525901" y="2660303"/>
                  </a:lnTo>
                  <a:lnTo>
                    <a:pt x="1571979" y="2652954"/>
                  </a:lnTo>
                  <a:lnTo>
                    <a:pt x="1617519" y="2644049"/>
                  </a:lnTo>
                  <a:lnTo>
                    <a:pt x="1662493" y="2633616"/>
                  </a:lnTo>
                  <a:lnTo>
                    <a:pt x="1706873" y="2621685"/>
                  </a:lnTo>
                  <a:lnTo>
                    <a:pt x="1750631" y="2608282"/>
                  </a:lnTo>
                  <a:lnTo>
                    <a:pt x="1793737" y="2593437"/>
                  </a:lnTo>
                  <a:lnTo>
                    <a:pt x="1836165" y="2577178"/>
                  </a:lnTo>
                  <a:lnTo>
                    <a:pt x="1877885" y="2559532"/>
                  </a:lnTo>
                  <a:lnTo>
                    <a:pt x="1918869" y="2540529"/>
                  </a:lnTo>
                  <a:lnTo>
                    <a:pt x="1959090" y="2520197"/>
                  </a:lnTo>
                  <a:lnTo>
                    <a:pt x="1998518" y="2498563"/>
                  </a:lnTo>
                  <a:lnTo>
                    <a:pt x="2037125" y="2475656"/>
                  </a:lnTo>
                  <a:lnTo>
                    <a:pt x="2074884" y="2451505"/>
                  </a:lnTo>
                  <a:lnTo>
                    <a:pt x="2111766" y="2426137"/>
                  </a:lnTo>
                  <a:lnTo>
                    <a:pt x="2147742" y="2399581"/>
                  </a:lnTo>
                  <a:lnTo>
                    <a:pt x="2182785" y="2371865"/>
                  </a:lnTo>
                  <a:lnTo>
                    <a:pt x="2216866" y="2343018"/>
                  </a:lnTo>
                  <a:lnTo>
                    <a:pt x="2249957" y="2313067"/>
                  </a:lnTo>
                  <a:lnTo>
                    <a:pt x="2282029" y="2282042"/>
                  </a:lnTo>
                  <a:lnTo>
                    <a:pt x="2313055" y="2249970"/>
                  </a:lnTo>
                  <a:lnTo>
                    <a:pt x="2343005" y="2216879"/>
                  </a:lnTo>
                  <a:lnTo>
                    <a:pt x="2371853" y="2182798"/>
                  </a:lnTo>
                  <a:lnTo>
                    <a:pt x="2399568" y="2147755"/>
                  </a:lnTo>
                  <a:lnTo>
                    <a:pt x="2426124" y="2111779"/>
                  </a:lnTo>
                  <a:lnTo>
                    <a:pt x="2451492" y="2074897"/>
                  </a:lnTo>
                  <a:lnTo>
                    <a:pt x="2475643" y="2037138"/>
                  </a:lnTo>
                  <a:lnTo>
                    <a:pt x="2498550" y="1998531"/>
                  </a:lnTo>
                  <a:lnTo>
                    <a:pt x="2520184" y="1959102"/>
                  </a:lnTo>
                  <a:lnTo>
                    <a:pt x="2540517" y="1918882"/>
                  </a:lnTo>
                  <a:lnTo>
                    <a:pt x="2559520" y="1877898"/>
                  </a:lnTo>
                  <a:lnTo>
                    <a:pt x="2577165" y="1836178"/>
                  </a:lnTo>
                  <a:lnTo>
                    <a:pt x="2593425" y="1793750"/>
                  </a:lnTo>
                  <a:lnTo>
                    <a:pt x="2608270" y="1750644"/>
                  </a:lnTo>
                  <a:lnTo>
                    <a:pt x="2621672" y="1706886"/>
                  </a:lnTo>
                  <a:lnTo>
                    <a:pt x="2633604" y="1662506"/>
                  </a:lnTo>
                  <a:lnTo>
                    <a:pt x="2644036" y="1617532"/>
                  </a:lnTo>
                  <a:lnTo>
                    <a:pt x="2652941" y="1571991"/>
                  </a:lnTo>
                  <a:lnTo>
                    <a:pt x="2660290" y="1525913"/>
                  </a:lnTo>
                  <a:lnTo>
                    <a:pt x="2666056" y="1479326"/>
                  </a:lnTo>
                  <a:lnTo>
                    <a:pt x="2670209" y="1432257"/>
                  </a:lnTo>
                  <a:lnTo>
                    <a:pt x="2672722" y="1384735"/>
                  </a:lnTo>
                  <a:lnTo>
                    <a:pt x="2673565" y="1336789"/>
                  </a:lnTo>
                  <a:lnTo>
                    <a:pt x="2672722" y="1288842"/>
                  </a:lnTo>
                  <a:lnTo>
                    <a:pt x="2670209" y="1241321"/>
                  </a:lnTo>
                  <a:lnTo>
                    <a:pt x="2666056" y="1194252"/>
                  </a:lnTo>
                  <a:lnTo>
                    <a:pt x="2660290" y="1147664"/>
                  </a:lnTo>
                  <a:lnTo>
                    <a:pt x="2652941" y="1101586"/>
                  </a:lnTo>
                  <a:lnTo>
                    <a:pt x="2644036" y="1056046"/>
                  </a:lnTo>
                  <a:lnTo>
                    <a:pt x="2633604" y="1011071"/>
                  </a:lnTo>
                  <a:lnTo>
                    <a:pt x="2621672" y="966691"/>
                  </a:lnTo>
                  <a:lnTo>
                    <a:pt x="2608270" y="922934"/>
                  </a:lnTo>
                  <a:lnTo>
                    <a:pt x="2593425" y="879827"/>
                  </a:lnTo>
                  <a:lnTo>
                    <a:pt x="2577165" y="837400"/>
                  </a:lnTo>
                  <a:lnTo>
                    <a:pt x="2559520" y="795680"/>
                  </a:lnTo>
                  <a:lnTo>
                    <a:pt x="2540517" y="754696"/>
                  </a:lnTo>
                  <a:lnTo>
                    <a:pt x="2520184" y="714475"/>
                  </a:lnTo>
                  <a:lnTo>
                    <a:pt x="2498550" y="675047"/>
                  </a:lnTo>
                  <a:lnTo>
                    <a:pt x="2475643" y="636439"/>
                  </a:lnTo>
                  <a:lnTo>
                    <a:pt x="2451492" y="598681"/>
                  </a:lnTo>
                  <a:lnTo>
                    <a:pt x="2426124" y="561799"/>
                  </a:lnTo>
                  <a:lnTo>
                    <a:pt x="2399568" y="525822"/>
                  </a:lnTo>
                  <a:lnTo>
                    <a:pt x="2371853" y="490780"/>
                  </a:lnTo>
                  <a:lnTo>
                    <a:pt x="2343005" y="456699"/>
                  </a:lnTo>
                  <a:lnTo>
                    <a:pt x="2313055" y="423608"/>
                  </a:lnTo>
                  <a:lnTo>
                    <a:pt x="2282029" y="391536"/>
                  </a:lnTo>
                  <a:lnTo>
                    <a:pt x="2249957" y="360510"/>
                  </a:lnTo>
                  <a:lnTo>
                    <a:pt x="2216866" y="330560"/>
                  </a:lnTo>
                  <a:lnTo>
                    <a:pt x="2182785" y="301712"/>
                  </a:lnTo>
                  <a:lnTo>
                    <a:pt x="2147742" y="273997"/>
                  </a:lnTo>
                  <a:lnTo>
                    <a:pt x="2111766" y="247441"/>
                  </a:lnTo>
                  <a:lnTo>
                    <a:pt x="2074884" y="222073"/>
                  </a:lnTo>
                  <a:lnTo>
                    <a:pt x="2037125" y="197921"/>
                  </a:lnTo>
                  <a:lnTo>
                    <a:pt x="1998518" y="175015"/>
                  </a:lnTo>
                  <a:lnTo>
                    <a:pt x="1959090" y="153381"/>
                  </a:lnTo>
                  <a:lnTo>
                    <a:pt x="1918869" y="133048"/>
                  </a:lnTo>
                  <a:lnTo>
                    <a:pt x="1877885" y="114045"/>
                  </a:lnTo>
                  <a:lnTo>
                    <a:pt x="1836165" y="96400"/>
                  </a:lnTo>
                  <a:lnTo>
                    <a:pt x="1793737" y="80140"/>
                  </a:lnTo>
                  <a:lnTo>
                    <a:pt x="1750631" y="65295"/>
                  </a:lnTo>
                  <a:lnTo>
                    <a:pt x="1706873" y="51893"/>
                  </a:lnTo>
                  <a:lnTo>
                    <a:pt x="1662493" y="39961"/>
                  </a:lnTo>
                  <a:lnTo>
                    <a:pt x="1617519" y="29529"/>
                  </a:lnTo>
                  <a:lnTo>
                    <a:pt x="1571979" y="20624"/>
                  </a:lnTo>
                  <a:lnTo>
                    <a:pt x="1525901" y="13274"/>
                  </a:lnTo>
                  <a:lnTo>
                    <a:pt x="1479313" y="7509"/>
                  </a:lnTo>
                  <a:lnTo>
                    <a:pt x="1432244" y="3356"/>
                  </a:lnTo>
                  <a:lnTo>
                    <a:pt x="1384722" y="843"/>
                  </a:lnTo>
                  <a:lnTo>
                    <a:pt x="13367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2195" y="7145555"/>
              <a:ext cx="4141999" cy="3292061"/>
            </a:xfrm>
            <a:prstGeom prst="rect">
              <a:avLst/>
            </a:prstGeom>
          </p:spPr>
        </p:pic>
      </p:grpSp>
      <p:pic>
        <p:nvPicPr>
          <p:cNvPr id="18" name="object 1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7" y="0"/>
            <a:ext cx="7559037" cy="2340862"/>
          </a:xfrm>
          <a:prstGeom prst="rect">
            <a:avLst/>
          </a:prstGeom>
        </p:spPr>
      </p:pic>
      <p:sp>
        <p:nvSpPr>
          <p:cNvPr id="19" name="object 19" descr=""/>
          <p:cNvSpPr/>
          <p:nvPr/>
        </p:nvSpPr>
        <p:spPr>
          <a:xfrm>
            <a:off x="454761" y="8550326"/>
            <a:ext cx="1613535" cy="36830"/>
          </a:xfrm>
          <a:custGeom>
            <a:avLst/>
            <a:gdLst/>
            <a:ahLst/>
            <a:cxnLst/>
            <a:rect l="l" t="t" r="r" b="b"/>
            <a:pathLst>
              <a:path w="1613535" h="36829">
                <a:moveTo>
                  <a:pt x="1613395" y="0"/>
                </a:moveTo>
                <a:lnTo>
                  <a:pt x="0" y="0"/>
                </a:lnTo>
                <a:lnTo>
                  <a:pt x="0" y="36474"/>
                </a:lnTo>
                <a:lnTo>
                  <a:pt x="1613395" y="36474"/>
                </a:lnTo>
                <a:lnTo>
                  <a:pt x="1613395" y="0"/>
                </a:lnTo>
                <a:close/>
              </a:path>
            </a:pathLst>
          </a:custGeom>
          <a:solidFill>
            <a:srgbClr val="00A8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3521493" y="4130205"/>
            <a:ext cx="3014980" cy="82931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-45" b="1">
                <a:solidFill>
                  <a:srgbClr val="00A8DA"/>
                </a:solidFill>
                <a:latin typeface="Source Han Sans"/>
                <a:cs typeface="Source Han Sans"/>
              </a:rPr>
              <a:t>画期的なモジュール設計</a:t>
            </a:r>
            <a:endParaRPr sz="1050">
              <a:latin typeface="Source Han Sans"/>
              <a:cs typeface="Source Han Sans"/>
            </a:endParaRPr>
          </a:p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dirty="0" sz="1050" spc="-5">
                <a:latin typeface="Source Han Sans"/>
                <a:cs typeface="Source Han Sans"/>
              </a:rPr>
              <a:t>より多くのユースケースをサポートする</a:t>
            </a:r>
            <a:endParaRPr sz="1050">
              <a:latin typeface="Source Han Sans"/>
              <a:cs typeface="Source Han Sans"/>
            </a:endParaRPr>
          </a:p>
          <a:p>
            <a:pPr marL="12700" marR="5080">
              <a:lnSpc>
                <a:spcPct val="117500"/>
              </a:lnSpc>
            </a:pPr>
            <a:r>
              <a:rPr dirty="0" sz="1050" spc="-5">
                <a:latin typeface="Source Han Sans"/>
                <a:cs typeface="Source Han Sans"/>
              </a:rPr>
              <a:t>ことができるため、環境変化に対して柔軟に対応</a:t>
            </a:r>
            <a:r>
              <a:rPr dirty="0" sz="1050" spc="-10">
                <a:latin typeface="Source Han Sans"/>
                <a:cs typeface="Source Han Sans"/>
              </a:rPr>
              <a:t>できます。</a:t>
            </a:r>
            <a:endParaRPr sz="1050">
              <a:latin typeface="Source Han Sans"/>
              <a:cs typeface="Source Han Sans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521493" y="5180406"/>
            <a:ext cx="3051810" cy="65659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-60" b="1">
                <a:solidFill>
                  <a:srgbClr val="00A8DA"/>
                </a:solidFill>
                <a:latin typeface="Source Han Sans"/>
                <a:cs typeface="Source Han Sans"/>
              </a:rPr>
              <a:t>セキュアでシームレスなサインオン</a:t>
            </a:r>
            <a:endParaRPr sz="1050">
              <a:latin typeface="Source Han Sans"/>
              <a:cs typeface="Source Han Sans"/>
            </a:endParaRPr>
          </a:p>
          <a:p>
            <a:pPr marL="12700" marR="5080">
              <a:lnSpc>
                <a:spcPct val="126899"/>
              </a:lnSpc>
              <a:spcBef>
                <a:spcPts val="470"/>
              </a:spcBef>
            </a:pPr>
            <a:r>
              <a:rPr dirty="0" sz="1050" spc="-110">
                <a:solidFill>
                  <a:srgbClr val="1F2958"/>
                </a:solidFill>
                <a:latin typeface="Source Han Sans"/>
                <a:cs typeface="Source Han Sans"/>
              </a:rPr>
              <a:t>デバイスを稼働させ、安全に導入・管理するまでの時</a:t>
            </a:r>
            <a:r>
              <a:rPr dirty="0" sz="1050" spc="-50">
                <a:solidFill>
                  <a:srgbClr val="1F2958"/>
                </a:solidFill>
                <a:latin typeface="Source Han Sans"/>
                <a:cs typeface="Source Han Sans"/>
              </a:rPr>
              <a:t>間と手間を削減します。</a:t>
            </a:r>
            <a:endParaRPr sz="1050">
              <a:latin typeface="Source Han Sans"/>
              <a:cs typeface="Source Han Sans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6031670" y="0"/>
            <a:ext cx="1528445" cy="1339215"/>
            <a:chOff x="6031670" y="0"/>
            <a:chExt cx="1528445" cy="1339215"/>
          </a:xfrm>
        </p:grpSpPr>
        <p:sp>
          <p:nvSpPr>
            <p:cNvPr id="23" name="object 23" descr=""/>
            <p:cNvSpPr/>
            <p:nvPr/>
          </p:nvSpPr>
          <p:spPr>
            <a:xfrm>
              <a:off x="6031670" y="0"/>
              <a:ext cx="1528445" cy="1339215"/>
            </a:xfrm>
            <a:custGeom>
              <a:avLst/>
              <a:gdLst/>
              <a:ahLst/>
              <a:cxnLst/>
              <a:rect l="l" t="t" r="r" b="b"/>
              <a:pathLst>
                <a:path w="1528445" h="1339215">
                  <a:moveTo>
                    <a:pt x="1528330" y="0"/>
                  </a:moveTo>
                  <a:lnTo>
                    <a:pt x="0" y="0"/>
                  </a:lnTo>
                  <a:lnTo>
                    <a:pt x="1528330" y="1338884"/>
                  </a:lnTo>
                  <a:lnTo>
                    <a:pt x="1528330" y="0"/>
                  </a:lnTo>
                  <a:close/>
                </a:path>
              </a:pathLst>
            </a:custGeom>
            <a:solidFill>
              <a:srgbClr val="E1E2E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956691" y="264718"/>
              <a:ext cx="433705" cy="361315"/>
            </a:xfrm>
            <a:custGeom>
              <a:avLst/>
              <a:gdLst/>
              <a:ahLst/>
              <a:cxnLst/>
              <a:rect l="l" t="t" r="r" b="b"/>
              <a:pathLst>
                <a:path w="433704" h="361315">
                  <a:moveTo>
                    <a:pt x="360934" y="360934"/>
                  </a:moveTo>
                  <a:lnTo>
                    <a:pt x="216560" y="245427"/>
                  </a:lnTo>
                  <a:lnTo>
                    <a:pt x="72186" y="360934"/>
                  </a:lnTo>
                  <a:lnTo>
                    <a:pt x="162420" y="360934"/>
                  </a:lnTo>
                  <a:lnTo>
                    <a:pt x="216560" y="320027"/>
                  </a:lnTo>
                  <a:lnTo>
                    <a:pt x="270700" y="360934"/>
                  </a:lnTo>
                  <a:lnTo>
                    <a:pt x="360934" y="360934"/>
                  </a:lnTo>
                  <a:close/>
                </a:path>
                <a:path w="433704" h="361315">
                  <a:moveTo>
                    <a:pt x="433120" y="0"/>
                  </a:moveTo>
                  <a:lnTo>
                    <a:pt x="324840" y="0"/>
                  </a:lnTo>
                  <a:lnTo>
                    <a:pt x="216560" y="90233"/>
                  </a:lnTo>
                  <a:lnTo>
                    <a:pt x="108280" y="0"/>
                  </a:lnTo>
                  <a:lnTo>
                    <a:pt x="0" y="0"/>
                  </a:lnTo>
                  <a:lnTo>
                    <a:pt x="0" y="295973"/>
                  </a:lnTo>
                  <a:lnTo>
                    <a:pt x="72186" y="360934"/>
                  </a:lnTo>
                  <a:lnTo>
                    <a:pt x="72478" y="60159"/>
                  </a:lnTo>
                  <a:lnTo>
                    <a:pt x="144386" y="120307"/>
                  </a:lnTo>
                  <a:lnTo>
                    <a:pt x="144386" y="235800"/>
                  </a:lnTo>
                  <a:lnTo>
                    <a:pt x="216560" y="180467"/>
                  </a:lnTo>
                  <a:lnTo>
                    <a:pt x="288747" y="235800"/>
                  </a:lnTo>
                  <a:lnTo>
                    <a:pt x="288747" y="120307"/>
                  </a:lnTo>
                  <a:lnTo>
                    <a:pt x="360946" y="60159"/>
                  </a:lnTo>
                  <a:lnTo>
                    <a:pt x="360946" y="360934"/>
                  </a:lnTo>
                  <a:lnTo>
                    <a:pt x="433120" y="295973"/>
                  </a:lnTo>
                  <a:lnTo>
                    <a:pt x="433120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/>
          <p:nvPr/>
        </p:nvSpPr>
        <p:spPr>
          <a:xfrm>
            <a:off x="336105" y="3636874"/>
            <a:ext cx="5897245" cy="3886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350" spc="-459" b="1">
                <a:solidFill>
                  <a:srgbClr val="1F2958"/>
                </a:solidFill>
                <a:latin typeface="Source Han Sans"/>
                <a:cs typeface="Source Han Sans"/>
              </a:rPr>
              <a:t>生産性が向上する作り。安全性を考慮したデザイン。</a:t>
            </a:r>
            <a:endParaRPr sz="2350">
              <a:latin typeface="Source Han Sans"/>
              <a:cs typeface="Source Han Sans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34708" y="4131195"/>
            <a:ext cx="2743200" cy="85851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30"/>
              </a:spcBef>
            </a:pPr>
            <a:r>
              <a:rPr dirty="0" sz="1050" spc="-85" b="1">
                <a:solidFill>
                  <a:srgbClr val="00A8DA"/>
                </a:solidFill>
                <a:latin typeface="Source Han Sans"/>
                <a:cs typeface="Source Han Sans"/>
              </a:rPr>
              <a:t>フルシフト、ハンズフリーでの使用</a:t>
            </a:r>
            <a:endParaRPr sz="1050">
              <a:latin typeface="Source Han Sans"/>
              <a:cs typeface="Source Han Sans"/>
            </a:endParaRPr>
          </a:p>
          <a:p>
            <a:pPr marL="12700" marR="5080">
              <a:lnSpc>
                <a:spcPct val="126899"/>
              </a:lnSpc>
              <a:spcBef>
                <a:spcPts val="465"/>
              </a:spcBef>
            </a:pPr>
            <a:r>
              <a:rPr dirty="0" sz="1050" spc="-5">
                <a:solidFill>
                  <a:srgbClr val="1E2958"/>
                </a:solidFill>
                <a:latin typeface="Source Han Sans"/>
                <a:cs typeface="Source Han Sans"/>
              </a:rPr>
              <a:t>一日中快適に仕事ができ、簡単にホットス</a:t>
            </a:r>
            <a:r>
              <a:rPr dirty="0" sz="1050" spc="500">
                <a:solidFill>
                  <a:srgbClr val="1E2958"/>
                </a:solidFill>
                <a:latin typeface="Source Han Sans"/>
                <a:cs typeface="Source Han Sans"/>
              </a:rPr>
              <a:t> </a:t>
            </a:r>
            <a:r>
              <a:rPr dirty="0" sz="1050" spc="-5">
                <a:solidFill>
                  <a:srgbClr val="1E2958"/>
                </a:solidFill>
                <a:latin typeface="Source Han Sans"/>
                <a:cs typeface="Source Han Sans"/>
              </a:rPr>
              <a:t>ワップバッテリー交換を行うことができる</a:t>
            </a:r>
            <a:r>
              <a:rPr dirty="0" sz="1050" spc="500">
                <a:solidFill>
                  <a:srgbClr val="1E2958"/>
                </a:solidFill>
                <a:latin typeface="Source Han Sans"/>
                <a:cs typeface="Source Han Sans"/>
              </a:rPr>
              <a:t> </a:t>
            </a:r>
            <a:r>
              <a:rPr dirty="0" sz="1050" spc="-5">
                <a:solidFill>
                  <a:srgbClr val="1E2958"/>
                </a:solidFill>
                <a:latin typeface="Source Han Sans"/>
                <a:cs typeface="Source Han Sans"/>
              </a:rPr>
              <a:t>ため仕事中にロスする時間がなくなります。</a:t>
            </a:r>
            <a:endParaRPr sz="1050">
              <a:latin typeface="Source Han Sans"/>
              <a:cs typeface="Source Han Sans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34708" y="5241887"/>
            <a:ext cx="2608580" cy="63119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-70" b="1">
                <a:solidFill>
                  <a:srgbClr val="00A8DA"/>
                </a:solidFill>
                <a:latin typeface="Source Han Sans"/>
                <a:cs typeface="Source Han Sans"/>
              </a:rPr>
              <a:t>リモートコラボレーションの強化</a:t>
            </a:r>
            <a:endParaRPr sz="1050">
              <a:latin typeface="Source Han Sans"/>
              <a:cs typeface="Source Han Sans"/>
            </a:endParaRPr>
          </a:p>
          <a:p>
            <a:pPr marL="13335" marR="5080">
              <a:lnSpc>
                <a:spcPct val="109500"/>
              </a:lnSpc>
              <a:spcBef>
                <a:spcPts val="710"/>
              </a:spcBef>
            </a:pPr>
            <a:r>
              <a:rPr dirty="0" sz="1050" spc="-5">
                <a:solidFill>
                  <a:srgbClr val="1F2958"/>
                </a:solidFill>
                <a:latin typeface="Source Han Sans"/>
                <a:cs typeface="Source Han Sans"/>
              </a:rPr>
              <a:t>生産性の向上、移動コストの削減、機器のダウンタイム削減を実現します。</a:t>
            </a:r>
            <a:endParaRPr sz="1050">
              <a:latin typeface="Source Han Sans"/>
              <a:cs typeface="Source Han Sans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027371" y="7007783"/>
            <a:ext cx="1714500" cy="381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2800"/>
              </a:lnSpc>
              <a:spcBef>
                <a:spcPts val="100"/>
              </a:spcBef>
            </a:pPr>
            <a:r>
              <a:rPr dirty="0" sz="950" spc="-5" b="1">
                <a:solidFill>
                  <a:srgbClr val="1F2958"/>
                </a:solidFill>
                <a:latin typeface="Source Han Sans"/>
                <a:cs typeface="Source Han Sans"/>
              </a:rPr>
              <a:t>ホットスワップ対応のバッテ</a:t>
            </a:r>
            <a:r>
              <a:rPr dirty="0" sz="950" spc="500" b="1">
                <a:solidFill>
                  <a:srgbClr val="1F2958"/>
                </a:solidFill>
                <a:latin typeface="Source Han Sans"/>
                <a:cs typeface="Source Han Sans"/>
              </a:rPr>
              <a:t> </a:t>
            </a:r>
            <a:r>
              <a:rPr dirty="0" sz="950" spc="-5" b="1">
                <a:solidFill>
                  <a:srgbClr val="1F2958"/>
                </a:solidFill>
                <a:latin typeface="Source Han Sans"/>
                <a:cs typeface="Source Han Sans"/>
              </a:rPr>
              <a:t>リーで、フルシフト使用可能。</a:t>
            </a:r>
            <a:endParaRPr sz="950">
              <a:latin typeface="Source Han Sans"/>
              <a:cs typeface="Source Han Sans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40474" y="9190722"/>
            <a:ext cx="1837055" cy="5537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19700"/>
              </a:lnSpc>
              <a:spcBef>
                <a:spcPts val="90"/>
              </a:spcBef>
            </a:pPr>
            <a:r>
              <a:rPr dirty="0" sz="950" spc="-5" b="1">
                <a:solidFill>
                  <a:srgbClr val="1F2958"/>
                </a:solidFill>
                <a:latin typeface="Source Han Sans"/>
                <a:cs typeface="Source Han Sans"/>
              </a:rPr>
              <a:t>落下試験、防塵、防水性を備え、</a:t>
            </a:r>
            <a:r>
              <a:rPr dirty="0" sz="950" b="1">
                <a:solidFill>
                  <a:srgbClr val="1F2958"/>
                </a:solidFill>
                <a:latin typeface="Source Han Sans"/>
                <a:cs typeface="Source Han Sans"/>
              </a:rPr>
              <a:t>最高温度 </a:t>
            </a:r>
            <a:r>
              <a:rPr dirty="0" sz="1000" b="1">
                <a:solidFill>
                  <a:srgbClr val="1F2958"/>
                </a:solidFill>
                <a:latin typeface="Source Han Sans"/>
                <a:cs typeface="Source Han Sans"/>
              </a:rPr>
              <a:t>131°F/55°C </a:t>
            </a:r>
            <a:r>
              <a:rPr dirty="0" sz="950" spc="-15" b="1">
                <a:solidFill>
                  <a:srgbClr val="1F2958"/>
                </a:solidFill>
                <a:latin typeface="Source Han Sans"/>
                <a:cs typeface="Source Han Sans"/>
              </a:rPr>
              <a:t>までの過</a:t>
            </a:r>
            <a:r>
              <a:rPr dirty="0" sz="950" spc="-5" b="1">
                <a:solidFill>
                  <a:srgbClr val="1F2958"/>
                </a:solidFill>
                <a:latin typeface="Source Han Sans"/>
                <a:cs typeface="Source Han Sans"/>
              </a:rPr>
              <a:t>酷な作業環境にも対応。</a:t>
            </a:r>
            <a:endParaRPr sz="950">
              <a:latin typeface="Source Han Sans"/>
              <a:cs typeface="Source Han Sans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043080" y="7994469"/>
            <a:ext cx="1609090" cy="5537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19700"/>
              </a:lnSpc>
              <a:spcBef>
                <a:spcPts val="90"/>
              </a:spcBef>
            </a:pPr>
            <a:r>
              <a:rPr dirty="0" sz="950" spc="-5" b="1">
                <a:solidFill>
                  <a:srgbClr val="1E2958"/>
                </a:solidFill>
                <a:latin typeface="Source Han Sans"/>
                <a:cs typeface="Source Han Sans"/>
              </a:rPr>
              <a:t>ハンズフリーでの使用に対応</a:t>
            </a:r>
            <a:r>
              <a:rPr dirty="0" sz="950" b="1">
                <a:solidFill>
                  <a:srgbClr val="1E2958"/>
                </a:solidFill>
                <a:latin typeface="Source Han Sans"/>
                <a:cs typeface="Source Han Sans"/>
              </a:rPr>
              <a:t>した</a:t>
            </a:r>
            <a:r>
              <a:rPr dirty="0" sz="1000" b="1">
                <a:solidFill>
                  <a:srgbClr val="1E2958"/>
                </a:solidFill>
                <a:latin typeface="Source Han Sans"/>
                <a:cs typeface="Source Han Sans"/>
              </a:rPr>
              <a:t>4 </a:t>
            </a:r>
            <a:r>
              <a:rPr dirty="0" sz="950" spc="-5" b="1">
                <a:solidFill>
                  <a:srgbClr val="1E2958"/>
                </a:solidFill>
                <a:latin typeface="Source Han Sans"/>
                <a:cs typeface="Source Han Sans"/>
              </a:rPr>
              <a:t>つのマイクによる抜群のノイズキャンセリング。</a:t>
            </a:r>
            <a:endParaRPr sz="950">
              <a:latin typeface="Source Han Sans"/>
              <a:cs typeface="Source Han Sans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41998" y="7993291"/>
            <a:ext cx="1473200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100"/>
              </a:spcBef>
            </a:pPr>
            <a:r>
              <a:rPr dirty="0" sz="950" spc="-5" b="1">
                <a:solidFill>
                  <a:srgbClr val="1F2958"/>
                </a:solidFill>
                <a:latin typeface="Source Han Sans"/>
                <a:cs typeface="Source Han Sans"/>
              </a:rPr>
              <a:t>微光の環境でも優れた性能を発揮するモジュール式</a:t>
            </a:r>
            <a:r>
              <a:rPr dirty="0" sz="950" b="1">
                <a:solidFill>
                  <a:srgbClr val="1F2958"/>
                </a:solidFill>
                <a:latin typeface="Source Han Sans"/>
                <a:cs typeface="Source Han Sans"/>
              </a:rPr>
              <a:t> </a:t>
            </a:r>
            <a:r>
              <a:rPr dirty="0" sz="1000" b="1">
                <a:solidFill>
                  <a:srgbClr val="1F2958"/>
                </a:solidFill>
                <a:latin typeface="Source Han Sans"/>
                <a:cs typeface="Source Han Sans"/>
              </a:rPr>
              <a:t>48MP</a:t>
            </a:r>
            <a:r>
              <a:rPr dirty="0" sz="1000" spc="-30" b="1">
                <a:solidFill>
                  <a:srgbClr val="1F2958"/>
                </a:solidFill>
                <a:latin typeface="Source Han Sans"/>
                <a:cs typeface="Source Han Sans"/>
              </a:rPr>
              <a:t> </a:t>
            </a:r>
            <a:r>
              <a:rPr dirty="0" sz="950" spc="-10" b="1">
                <a:solidFill>
                  <a:srgbClr val="1F2958"/>
                </a:solidFill>
                <a:latin typeface="Source Han Sans"/>
                <a:cs typeface="Source Han Sans"/>
              </a:rPr>
              <a:t>カメラセンサー。</a:t>
            </a:r>
            <a:endParaRPr sz="950">
              <a:latin typeface="Source Han Sans"/>
              <a:cs typeface="Source Han Sans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029720" y="9370758"/>
            <a:ext cx="17729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dirty="0" sz="1000" b="1">
                <a:solidFill>
                  <a:srgbClr val="1E2958"/>
                </a:solidFill>
                <a:latin typeface="Source Han Sans"/>
                <a:cs typeface="Source Han Sans"/>
              </a:rPr>
              <a:t>7</a:t>
            </a:r>
            <a:r>
              <a:rPr dirty="0" sz="1000" spc="-20" b="1">
                <a:solidFill>
                  <a:srgbClr val="1E2958"/>
                </a:solidFill>
                <a:latin typeface="Source Han Sans"/>
                <a:cs typeface="Source Han Sans"/>
              </a:rPr>
              <a:t> インチスクリーンと同等に見</a:t>
            </a:r>
            <a:r>
              <a:rPr dirty="0" sz="1000" b="1">
                <a:solidFill>
                  <a:srgbClr val="1E2958"/>
                </a:solidFill>
                <a:latin typeface="Source Han Sans"/>
                <a:cs typeface="Source Han Sans"/>
              </a:rPr>
              <a:t>える</a:t>
            </a:r>
            <a:r>
              <a:rPr dirty="0" sz="950" spc="-5" b="1">
                <a:solidFill>
                  <a:srgbClr val="1E2958"/>
                </a:solidFill>
                <a:latin typeface="Source Han Sans"/>
                <a:cs typeface="Source Han Sans"/>
              </a:rPr>
              <a:t>鮮明なディスプレイ。</a:t>
            </a:r>
            <a:endParaRPr sz="950">
              <a:latin typeface="Source Han Sans"/>
              <a:cs typeface="Source Han Sans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42645" y="7015687"/>
            <a:ext cx="1684020" cy="372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7400"/>
              </a:lnSpc>
              <a:spcBef>
                <a:spcPts val="90"/>
              </a:spcBef>
            </a:pPr>
            <a:r>
              <a:rPr dirty="0" sz="950" spc="-5" b="1">
                <a:solidFill>
                  <a:srgbClr val="1F2958"/>
                </a:solidFill>
                <a:latin typeface="Source Han Sans"/>
                <a:cs typeface="Source Han Sans"/>
              </a:rPr>
              <a:t>他のヘッドマウント型デバイ</a:t>
            </a:r>
            <a:r>
              <a:rPr dirty="0" sz="950" spc="25" b="1">
                <a:solidFill>
                  <a:srgbClr val="1F2958"/>
                </a:solidFill>
                <a:latin typeface="Source Han Sans"/>
                <a:cs typeface="Source Han Sans"/>
              </a:rPr>
              <a:t>スよりも多くの </a:t>
            </a:r>
            <a:r>
              <a:rPr dirty="0" sz="1000" b="1">
                <a:solidFill>
                  <a:srgbClr val="1F2958"/>
                </a:solidFill>
                <a:latin typeface="Source Han Sans"/>
                <a:cs typeface="Source Han Sans"/>
              </a:rPr>
              <a:t>PPE</a:t>
            </a:r>
            <a:r>
              <a:rPr dirty="0" sz="1000" spc="-25" b="1">
                <a:solidFill>
                  <a:srgbClr val="1F2958"/>
                </a:solidFill>
                <a:latin typeface="Source Han Sans"/>
                <a:cs typeface="Source Han Sans"/>
              </a:rPr>
              <a:t> </a:t>
            </a:r>
            <a:r>
              <a:rPr dirty="0" sz="950" spc="-15" b="1">
                <a:solidFill>
                  <a:srgbClr val="1F2958"/>
                </a:solidFill>
                <a:latin typeface="Source Han Sans"/>
                <a:cs typeface="Source Han Sans"/>
              </a:rPr>
              <a:t>に対応。</a:t>
            </a:r>
            <a:endParaRPr sz="950">
              <a:latin typeface="Source Han Sans"/>
              <a:cs typeface="Source Han Sans"/>
            </a:endParaRPr>
          </a:p>
        </p:txBody>
      </p:sp>
      <p:grpSp>
        <p:nvGrpSpPr>
          <p:cNvPr id="34" name="object 34" descr=""/>
          <p:cNvGrpSpPr/>
          <p:nvPr/>
        </p:nvGrpSpPr>
        <p:grpSpPr>
          <a:xfrm>
            <a:off x="0" y="10166375"/>
            <a:ext cx="7560309" cy="309880"/>
            <a:chOff x="0" y="10166375"/>
            <a:chExt cx="7560309" cy="309880"/>
          </a:xfrm>
        </p:grpSpPr>
        <p:sp>
          <p:nvSpPr>
            <p:cNvPr id="35" name="object 35" descr=""/>
            <p:cNvSpPr/>
            <p:nvPr/>
          </p:nvSpPr>
          <p:spPr>
            <a:xfrm>
              <a:off x="0" y="10166375"/>
              <a:ext cx="7560309" cy="309880"/>
            </a:xfrm>
            <a:custGeom>
              <a:avLst/>
              <a:gdLst/>
              <a:ahLst/>
              <a:cxnLst/>
              <a:rect l="l" t="t" r="r" b="b"/>
              <a:pathLst>
                <a:path w="7560309" h="309879">
                  <a:moveTo>
                    <a:pt x="7560005" y="0"/>
                  </a:moveTo>
                  <a:lnTo>
                    <a:pt x="7560005" y="309372"/>
                  </a:lnTo>
                  <a:lnTo>
                    <a:pt x="0" y="309372"/>
                  </a:lnTo>
                  <a:lnTo>
                    <a:pt x="0" y="0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1F295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45522" y="10262082"/>
              <a:ext cx="633486" cy="118013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36691" y="10363812"/>
              <a:ext cx="190042" cy="76022"/>
            </a:xfrm>
            <a:prstGeom prst="rect">
              <a:avLst/>
            </a:prstGeom>
          </p:spPr>
        </p:pic>
        <p:sp>
          <p:nvSpPr>
            <p:cNvPr id="38" name="object 38" descr=""/>
            <p:cNvSpPr/>
            <p:nvPr/>
          </p:nvSpPr>
          <p:spPr>
            <a:xfrm>
              <a:off x="6189178" y="10202275"/>
              <a:ext cx="285115" cy="238125"/>
            </a:xfrm>
            <a:custGeom>
              <a:avLst/>
              <a:gdLst/>
              <a:ahLst/>
              <a:cxnLst/>
              <a:rect l="l" t="t" r="r" b="b"/>
              <a:pathLst>
                <a:path w="285114" h="238125">
                  <a:moveTo>
                    <a:pt x="285076" y="0"/>
                  </a:moveTo>
                  <a:lnTo>
                    <a:pt x="213804" y="0"/>
                  </a:lnTo>
                  <a:lnTo>
                    <a:pt x="142532" y="59385"/>
                  </a:lnTo>
                  <a:lnTo>
                    <a:pt x="71272" y="0"/>
                  </a:lnTo>
                  <a:lnTo>
                    <a:pt x="0" y="0"/>
                  </a:lnTo>
                  <a:lnTo>
                    <a:pt x="0" y="194792"/>
                  </a:lnTo>
                  <a:lnTo>
                    <a:pt x="47510" y="237553"/>
                  </a:lnTo>
                  <a:lnTo>
                    <a:pt x="47510" y="39598"/>
                  </a:lnTo>
                  <a:lnTo>
                    <a:pt x="95021" y="79184"/>
                  </a:lnTo>
                  <a:lnTo>
                    <a:pt x="95021" y="155206"/>
                  </a:lnTo>
                  <a:lnTo>
                    <a:pt x="142532" y="118783"/>
                  </a:lnTo>
                  <a:lnTo>
                    <a:pt x="190042" y="155206"/>
                  </a:lnTo>
                  <a:lnTo>
                    <a:pt x="190042" y="79184"/>
                  </a:lnTo>
                  <a:lnTo>
                    <a:pt x="237375" y="39598"/>
                  </a:lnTo>
                  <a:lnTo>
                    <a:pt x="237566" y="237553"/>
                  </a:lnTo>
                  <a:lnTo>
                    <a:pt x="285076" y="194792"/>
                  </a:lnTo>
                  <a:lnTo>
                    <a:pt x="2850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 descr=""/>
          <p:cNvSpPr/>
          <p:nvPr/>
        </p:nvSpPr>
        <p:spPr>
          <a:xfrm>
            <a:off x="355854" y="0"/>
            <a:ext cx="1565910" cy="871855"/>
          </a:xfrm>
          <a:custGeom>
            <a:avLst/>
            <a:gdLst/>
            <a:ahLst/>
            <a:cxnLst/>
            <a:rect l="l" t="t" r="r" b="b"/>
            <a:pathLst>
              <a:path w="1565910" h="871855">
                <a:moveTo>
                  <a:pt x="1565846" y="0"/>
                </a:moveTo>
                <a:lnTo>
                  <a:pt x="0" y="0"/>
                </a:lnTo>
                <a:lnTo>
                  <a:pt x="0" y="871332"/>
                </a:lnTo>
                <a:lnTo>
                  <a:pt x="1465072" y="871332"/>
                </a:lnTo>
                <a:lnTo>
                  <a:pt x="1565846" y="746605"/>
                </a:lnTo>
                <a:lnTo>
                  <a:pt x="1565846" y="0"/>
                </a:lnTo>
                <a:close/>
              </a:path>
            </a:pathLst>
          </a:custGeom>
          <a:solidFill>
            <a:srgbClr val="1F295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 descr=""/>
          <p:cNvSpPr txBox="1"/>
          <p:nvPr/>
        </p:nvSpPr>
        <p:spPr>
          <a:xfrm>
            <a:off x="404012" y="354183"/>
            <a:ext cx="1454150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-445" b="1">
                <a:solidFill>
                  <a:srgbClr val="FFFFFF"/>
                </a:solidFill>
                <a:latin typeface="Source Han Sans"/>
                <a:cs typeface="Source Han Sans"/>
              </a:rPr>
              <a:t>データシート</a:t>
            </a:r>
            <a:endParaRPr sz="2300">
              <a:latin typeface="Source Han Sans"/>
              <a:cs typeface="Source Han Sans"/>
            </a:endParaRPr>
          </a:p>
        </p:txBody>
      </p:sp>
      <p:sp>
        <p:nvSpPr>
          <p:cNvPr id="41" name="object 41" descr=""/>
          <p:cNvSpPr/>
          <p:nvPr/>
        </p:nvSpPr>
        <p:spPr>
          <a:xfrm>
            <a:off x="5040071" y="8550326"/>
            <a:ext cx="1613535" cy="36830"/>
          </a:xfrm>
          <a:custGeom>
            <a:avLst/>
            <a:gdLst/>
            <a:ahLst/>
            <a:cxnLst/>
            <a:rect l="l" t="t" r="r" b="b"/>
            <a:pathLst>
              <a:path w="1613534" h="36829">
                <a:moveTo>
                  <a:pt x="1613395" y="0"/>
                </a:moveTo>
                <a:lnTo>
                  <a:pt x="0" y="0"/>
                </a:lnTo>
                <a:lnTo>
                  <a:pt x="0" y="36474"/>
                </a:lnTo>
                <a:lnTo>
                  <a:pt x="1613395" y="36474"/>
                </a:lnTo>
                <a:lnTo>
                  <a:pt x="1613395" y="0"/>
                </a:lnTo>
                <a:close/>
              </a:path>
            </a:pathLst>
          </a:custGeom>
          <a:solidFill>
            <a:srgbClr val="00A8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23405" y="838898"/>
            <a:ext cx="2811780" cy="961390"/>
          </a:xfrm>
          <a:prstGeom prst="rect"/>
        </p:spPr>
        <p:txBody>
          <a:bodyPr wrap="square" lIns="0" tIns="97155" rIns="0" bIns="0" rtlCol="0" vert="horz">
            <a:spAutoFit/>
          </a:bodyPr>
          <a:lstStyle/>
          <a:p>
            <a:pPr marL="25400" marR="17780">
              <a:lnSpc>
                <a:spcPts val="3350"/>
              </a:lnSpc>
              <a:spcBef>
                <a:spcPts val="765"/>
              </a:spcBef>
            </a:pPr>
            <a:r>
              <a:rPr dirty="0" sz="3350" spc="-645">
                <a:solidFill>
                  <a:srgbClr val="FFFFFF"/>
                </a:solidFill>
              </a:rPr>
              <a:t>REALWEAR </a:t>
            </a:r>
            <a:r>
              <a:rPr dirty="0" sz="3350" spc="-520">
                <a:solidFill>
                  <a:srgbClr val="FFFFFF"/>
                </a:solidFill>
              </a:rPr>
              <a:t>NAVIGATOR</a:t>
            </a:r>
            <a:r>
              <a:rPr dirty="0" baseline="55555" sz="2100" spc="-780">
                <a:solidFill>
                  <a:srgbClr val="FFFFFF"/>
                </a:solidFill>
              </a:rPr>
              <a:t>™</a:t>
            </a:r>
            <a:r>
              <a:rPr dirty="0" baseline="55555" sz="2100" spc="157">
                <a:solidFill>
                  <a:srgbClr val="FFFFFF"/>
                </a:solidFill>
              </a:rPr>
              <a:t> </a:t>
            </a:r>
            <a:r>
              <a:rPr dirty="0" sz="3350" spc="-290">
                <a:solidFill>
                  <a:srgbClr val="FFFFFF"/>
                </a:solidFill>
              </a:rPr>
              <a:t>500</a:t>
            </a:r>
            <a:endParaRPr sz="3350"/>
          </a:p>
        </p:txBody>
      </p:sp>
      <p:sp>
        <p:nvSpPr>
          <p:cNvPr id="43" name="object 43" descr=""/>
          <p:cNvSpPr txBox="1"/>
          <p:nvPr/>
        </p:nvSpPr>
        <p:spPr>
          <a:xfrm>
            <a:off x="323367" y="1793506"/>
            <a:ext cx="6748780" cy="152146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480"/>
              </a:spcBef>
            </a:pPr>
            <a:r>
              <a:rPr dirty="0" sz="1350" spc="-5">
                <a:solidFill>
                  <a:srgbClr val="FFFFFF"/>
                </a:solidFill>
                <a:latin typeface="YuGo-Medium"/>
                <a:cs typeface="YuGo-Medium"/>
              </a:rPr>
              <a:t>次世代の産業現場に最適な</a:t>
            </a:r>
            <a:endParaRPr sz="1350">
              <a:latin typeface="YuGo-Medium"/>
              <a:cs typeface="YuGo-Medium"/>
            </a:endParaRPr>
          </a:p>
          <a:p>
            <a:pPr marL="25400">
              <a:lnSpc>
                <a:spcPct val="100000"/>
              </a:lnSpc>
              <a:spcBef>
                <a:spcPts val="385"/>
              </a:spcBef>
            </a:pPr>
            <a:r>
              <a:rPr dirty="0" sz="1350" spc="-220">
                <a:solidFill>
                  <a:srgbClr val="FFFFFF"/>
                </a:solidFill>
                <a:latin typeface="YuGo-Medium"/>
                <a:cs typeface="YuGo-Medium"/>
              </a:rPr>
              <a:t>アシスト・リアリティ・ソリューション</a:t>
            </a:r>
            <a:endParaRPr sz="1350">
              <a:latin typeface="YuGo-Medium"/>
              <a:cs typeface="YuGo-Medium"/>
            </a:endParaRPr>
          </a:p>
          <a:p>
            <a:pPr marL="25400" marR="17780">
              <a:lnSpc>
                <a:spcPct val="110400"/>
              </a:lnSpc>
              <a:spcBef>
                <a:spcPts val="1610"/>
              </a:spcBef>
            </a:pPr>
            <a:r>
              <a:rPr dirty="0" sz="1200">
                <a:solidFill>
                  <a:srgbClr val="1F2958"/>
                </a:solidFill>
                <a:latin typeface="Source Han Sans"/>
                <a:cs typeface="Source Han Sans"/>
              </a:rPr>
              <a:t>RealWear</a:t>
            </a:r>
            <a:r>
              <a:rPr dirty="0" sz="1200" spc="225">
                <a:solidFill>
                  <a:srgbClr val="1F2958"/>
                </a:solidFill>
                <a:latin typeface="Source Han Sans"/>
                <a:cs typeface="Source Han Sans"/>
              </a:rPr>
              <a:t> </a:t>
            </a:r>
            <a:r>
              <a:rPr dirty="0" sz="1200">
                <a:solidFill>
                  <a:srgbClr val="1F2958"/>
                </a:solidFill>
                <a:latin typeface="Source Han Sans"/>
                <a:cs typeface="Source Han Sans"/>
              </a:rPr>
              <a:t>Navigato</a:t>
            </a:r>
            <a:r>
              <a:rPr dirty="0" sz="1200" spc="-5">
                <a:solidFill>
                  <a:srgbClr val="1F2958"/>
                </a:solidFill>
                <a:latin typeface="Source Han Sans"/>
                <a:cs typeface="Source Han Sans"/>
              </a:rPr>
              <a:t>r</a:t>
            </a:r>
            <a:r>
              <a:rPr dirty="0" baseline="31746" sz="1050" spc="254">
                <a:solidFill>
                  <a:srgbClr val="1F2958"/>
                </a:solidFill>
                <a:latin typeface="Source Han Sans"/>
                <a:cs typeface="Source Han Sans"/>
              </a:rPr>
              <a:t>™ </a:t>
            </a:r>
            <a:r>
              <a:rPr dirty="0" sz="1200">
                <a:solidFill>
                  <a:srgbClr val="1F2958"/>
                </a:solidFill>
                <a:latin typeface="Source Han Sans"/>
                <a:cs typeface="Source Han Sans"/>
              </a:rPr>
              <a:t>500</a:t>
            </a:r>
            <a:r>
              <a:rPr dirty="0" sz="1200" spc="180">
                <a:solidFill>
                  <a:srgbClr val="1F2958"/>
                </a:solidFill>
                <a:latin typeface="Source Han Sans"/>
                <a:cs typeface="Source Han Sans"/>
              </a:rPr>
              <a:t> </a:t>
            </a:r>
            <a:r>
              <a:rPr dirty="0" sz="1050" spc="-180">
                <a:solidFill>
                  <a:srgbClr val="1F2958"/>
                </a:solidFill>
                <a:latin typeface="Source Han Sans"/>
                <a:cs typeface="Source Han Sans"/>
              </a:rPr>
              <a:t>は、</a:t>
            </a:r>
            <a:r>
              <a:rPr dirty="0" sz="1050" spc="10">
                <a:solidFill>
                  <a:srgbClr val="1E2958"/>
                </a:solidFill>
                <a:latin typeface="Source Han Sans"/>
                <a:cs typeface="Source Han Sans"/>
              </a:rPr>
              <a:t>現場で働く作業者の効率を上げ、作業時間を短縮し、安全性や堅牢性も兼ね備えたアシスト・リアリティ・ソリューションです。遠隔地の専門家とのコミュニケーションやコラボレーション、デジタルワークフローの実行、</a:t>
            </a:r>
            <a:r>
              <a:rPr dirty="0" sz="1200" spc="-10">
                <a:solidFill>
                  <a:srgbClr val="1E2958"/>
                </a:solidFill>
                <a:latin typeface="Source Han Sans"/>
                <a:cs typeface="Source Han Sans"/>
              </a:rPr>
              <a:t>Io</a:t>
            </a:r>
            <a:r>
              <a:rPr dirty="0" sz="1200">
                <a:solidFill>
                  <a:srgbClr val="1E2958"/>
                </a:solidFill>
                <a:latin typeface="Source Han Sans"/>
                <a:cs typeface="Source Han Sans"/>
              </a:rPr>
              <a:t>T</a:t>
            </a:r>
            <a:r>
              <a:rPr dirty="0" sz="1200" spc="400">
                <a:solidFill>
                  <a:srgbClr val="1E2958"/>
                </a:solidFill>
                <a:latin typeface="Source Han Sans"/>
                <a:cs typeface="Source Han Sans"/>
              </a:rPr>
              <a:t> </a:t>
            </a:r>
            <a:r>
              <a:rPr dirty="0" sz="1050" spc="10">
                <a:solidFill>
                  <a:srgbClr val="1E2958"/>
                </a:solidFill>
                <a:latin typeface="Source Han Sans"/>
                <a:cs typeface="Source Han Sans"/>
              </a:rPr>
              <a:t>データの視覚化など、さまざまな機能を備えています。安全にダウ</a:t>
            </a:r>
            <a:r>
              <a:rPr dirty="0" sz="1050" spc="5">
                <a:solidFill>
                  <a:srgbClr val="1E2958"/>
                </a:solidFill>
                <a:latin typeface="Source Han Sans"/>
                <a:cs typeface="Source Han Sans"/>
              </a:rPr>
              <a:t>ンタイムを削減し、品質と従業員の生産性を向上させ、大幅な </a:t>
            </a:r>
            <a:r>
              <a:rPr dirty="0" sz="1200" spc="-10">
                <a:solidFill>
                  <a:srgbClr val="1E2958"/>
                </a:solidFill>
                <a:latin typeface="Source Han Sans"/>
                <a:cs typeface="Source Han Sans"/>
              </a:rPr>
              <a:t>RO</a:t>
            </a:r>
            <a:r>
              <a:rPr dirty="0" sz="1200">
                <a:solidFill>
                  <a:srgbClr val="1E2958"/>
                </a:solidFill>
                <a:latin typeface="Source Han Sans"/>
                <a:cs typeface="Source Han Sans"/>
              </a:rPr>
              <a:t>I</a:t>
            </a:r>
            <a:r>
              <a:rPr dirty="0" sz="1200" spc="-50">
                <a:solidFill>
                  <a:srgbClr val="1E2958"/>
                </a:solidFill>
                <a:latin typeface="Source Han Sans"/>
                <a:cs typeface="Source Han Sans"/>
              </a:rPr>
              <a:t> </a:t>
            </a:r>
            <a:r>
              <a:rPr dirty="0" sz="1050" spc="10">
                <a:solidFill>
                  <a:srgbClr val="1E2958"/>
                </a:solidFill>
                <a:latin typeface="Source Han Sans"/>
                <a:cs typeface="Source Han Sans"/>
              </a:rPr>
              <a:t>を実現します。</a:t>
            </a:r>
            <a:endParaRPr sz="1050">
              <a:latin typeface="Source Han Sans"/>
              <a:cs typeface="Source Han Sans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368300" y="10224148"/>
            <a:ext cx="503047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90">
                <a:solidFill>
                  <a:srgbClr val="FFFFFF"/>
                </a:solidFill>
                <a:latin typeface="FZLTXHK--GBK1-0"/>
                <a:cs typeface="FZLTXHK--GBK1-0"/>
              </a:rPr>
              <a:t>詳細については、</a:t>
            </a:r>
            <a:r>
              <a:rPr dirty="0" sz="1000">
                <a:solidFill>
                  <a:srgbClr val="FFFFFF"/>
                </a:solidFill>
                <a:latin typeface="Times New Roman"/>
                <a:cs typeface="Times New Roman"/>
                <a:hlinkClick r:id="rId6"/>
              </a:rPr>
              <a:t>realwearjapan</a:t>
            </a:r>
            <a:r>
              <a:rPr dirty="0" sz="100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@realwear.com</a:t>
            </a:r>
            <a:r>
              <a:rPr dirty="0" sz="1000" spc="21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950" spc="-35">
                <a:solidFill>
                  <a:srgbClr val="FFFFFF"/>
                </a:solidFill>
                <a:latin typeface="FZLTXHK--GBK1-0"/>
                <a:cs typeface="FZLTXHK--GBK1-0"/>
              </a:rPr>
              <a:t>または販売代理店にお問い合わせください。</a:t>
            </a:r>
            <a:endParaRPr sz="950">
              <a:latin typeface="FZLTXHK--GBK1-0"/>
              <a:cs typeface="FZLTXHK--GBK1-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pc="-290"/>
              <a:t>RealWear</a:t>
            </a:r>
            <a:r>
              <a:rPr dirty="0" spc="-110"/>
              <a:t> </a:t>
            </a:r>
            <a:r>
              <a:rPr dirty="0" spc="-204"/>
              <a:t>Navigator</a:t>
            </a:r>
            <a:r>
              <a:rPr dirty="0" baseline="71428" sz="1575" spc="30"/>
              <a:t>™ </a:t>
            </a:r>
            <a:r>
              <a:rPr dirty="0" sz="2800" spc="-225"/>
              <a:t>500</a:t>
            </a:r>
            <a:r>
              <a:rPr dirty="0" sz="2800" spc="-275"/>
              <a:t> </a:t>
            </a:r>
            <a:r>
              <a:rPr dirty="0" baseline="2364" sz="3525" spc="-165">
                <a:latin typeface="华文黑体"/>
                <a:cs typeface="华文黑体"/>
              </a:rPr>
              <a:t>☼喋</a:t>
            </a:r>
            <a:endParaRPr baseline="2364" sz="3525">
              <a:latin typeface="华文黑体"/>
              <a:cs typeface="华文黑体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42900" y="797308"/>
          <a:ext cx="6944995" cy="8740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3230"/>
                <a:gridCol w="5152390"/>
              </a:tblGrid>
              <a:tr h="1911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 spc="-25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┉芗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953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؛ًٝ٭طؔ٤ءبتطّ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Android</a:t>
                      </a:r>
                      <a:r>
                        <a:rPr dirty="0" sz="700" spc="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11</a:t>
                      </a:r>
                      <a:r>
                        <a:rPr dirty="0" sz="700" spc="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(</a:t>
                      </a: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AOSP</a:t>
                      </a:r>
                      <a:r>
                        <a:rPr dirty="0" sz="700" spc="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) +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WearHF</a:t>
                      </a:r>
                      <a:r>
                        <a:rPr dirty="0" sz="700" spc="-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™ </a:t>
                      </a:r>
                      <a:r>
                        <a:rPr dirty="0" sz="650" spc="-4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ـ٤ثنٛ٭ؕ٤ذ٭نؘؕت</a:t>
                      </a:r>
                      <a:r>
                        <a:rPr dirty="0" sz="650" spc="8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+ 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ؙ٤ذ٭وٚؕث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嚀耆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زشوجشع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78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Adreno</a:t>
                      </a:r>
                      <a:r>
                        <a:rPr dirty="0" sz="700" spc="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610</a:t>
                      </a:r>
                      <a:r>
                        <a:rPr dirty="0" sz="700" spc="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GPU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䯋鬼ס</a:t>
                      </a:r>
                      <a:r>
                        <a:rPr dirty="0" sz="650" spc="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2.0</a:t>
                      </a:r>
                      <a:r>
                        <a:rPr dirty="0" sz="700" spc="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GHz</a:t>
                      </a:r>
                      <a:r>
                        <a:rPr dirty="0" sz="700" spc="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8-core</a:t>
                      </a:r>
                      <a:r>
                        <a:rPr dirty="0" sz="700" spc="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Qualcomm</a:t>
                      </a:r>
                      <a:r>
                        <a:rPr dirty="0" baseline="48611" sz="6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®</a:t>
                      </a:r>
                      <a:r>
                        <a:rPr dirty="0" baseline="48611" sz="600" spc="157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Snapdragon</a:t>
                      </a:r>
                      <a:r>
                        <a:rPr dirty="0" sz="700" spc="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™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662</a:t>
                      </a:r>
                      <a:r>
                        <a:rPr dirty="0" sz="700" spc="1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-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OpenGL</a:t>
                      </a:r>
                      <a:r>
                        <a:rPr dirty="0" baseline="48611" sz="6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®</a:t>
                      </a:r>
                      <a:r>
                        <a:rPr dirty="0" baseline="48611" sz="600" spc="157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ES</a:t>
                      </a:r>
                      <a:r>
                        <a:rPr dirty="0" sz="700" spc="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3.2</a:t>
                      </a:r>
                      <a:r>
                        <a:rPr dirty="0" sz="700" spc="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700" spc="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OpenCL</a:t>
                      </a:r>
                      <a:r>
                        <a:rPr dirty="0" sz="700" spc="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™ </a:t>
                      </a: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2.0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ْٓٛ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64GB</a:t>
                      </a:r>
                      <a:r>
                        <a:rPr dirty="0" sz="700" spc="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⫂襓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تعٝ٭ة</a:t>
                      </a:r>
                      <a:r>
                        <a:rPr dirty="0" sz="650" spc="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/4GB</a:t>
                      </a:r>
                      <a:r>
                        <a:rPr dirty="0" sz="700" spc="5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RAM/MicroSD</a:t>
                      </a:r>
                      <a:r>
                        <a:rPr dirty="0" sz="700" spc="5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8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تٞشع</a:t>
                      </a:r>
                      <a:r>
                        <a:rPr dirty="0" sz="650" spc="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僃㛻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512GB</a:t>
                      </a:r>
                      <a:r>
                        <a:rPr dirty="0" sz="700" spc="5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؜٭غ</a:t>
                      </a:r>
                      <a:r>
                        <a:rPr dirty="0" sz="650" spc="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㵚䑴 </a:t>
                      </a:r>
                      <a:r>
                        <a:rPr dirty="0" sz="700" spc="-5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ꄆꄈ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9.42oz/267g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縨╦䓪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78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 spc="-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IP66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MIL-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STD-</a:t>
                      </a:r>
                      <a:r>
                        <a:rPr dirty="0" sz="700" spc="-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810H</a:t>
                      </a:r>
                      <a:r>
                        <a:rPr dirty="0" sz="650" spc="-3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6.5</a:t>
                      </a:r>
                      <a:r>
                        <a:rPr dirty="0" sz="700" spc="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1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نؔ٭ع／</a:t>
                      </a:r>
                      <a:r>
                        <a:rPr dirty="0" sz="700" spc="-1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dirty="0" sz="700" spc="1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5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ْ٭عٜ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蛽┖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129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650" spc="-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㵠榫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ٍذ٤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397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꧅嶎</a:t>
                      </a:r>
                      <a:r>
                        <a:rPr dirty="0" sz="650" spc="-7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ٍذ٤</a:t>
                      </a:r>
                      <a:r>
                        <a:rPr dirty="0" sz="650" spc="-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䧗硬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ج٤ئ٭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䯋鬼</a:t>
                      </a:r>
                      <a:r>
                        <a:rPr dirty="0" sz="650" spc="-8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յوٞءّٚ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㵚䑴</a:t>
                      </a:r>
                      <a:r>
                        <a:rPr dirty="0" sz="650" spc="-4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ؓؠب٘٤ٍذ٤յ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䄅</a:t>
                      </a:r>
                      <a:r>
                        <a:rPr dirty="0" sz="650" spc="-4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ٍذ٤յ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⺓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ٍذ٤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953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َ٭ع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1/8</a:t>
                      </a:r>
                      <a:r>
                        <a:rPr dirty="0" sz="700" spc="-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ؕ٤ز</a:t>
                      </a:r>
                      <a:r>
                        <a:rPr dirty="0" sz="650" spc="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/3.5mm</a:t>
                      </a: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6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؛٭ظؔ؛յ</a:t>
                      </a:r>
                      <a:r>
                        <a:rPr dirty="0" sz="700" spc="-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700" spc="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USB</a:t>
                      </a:r>
                      <a:r>
                        <a:rPr dirty="0" sz="700" spc="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ذؕو</a:t>
                      </a:r>
                      <a:r>
                        <a:rPr dirty="0" sz="650" spc="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-5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26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ه٭ّؓ٭ّ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׮כ؆לס꯽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鼧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ئؕثמ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㵚䑴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ך׀׾</a:t>
                      </a:r>
                      <a:r>
                        <a:rPr dirty="0" sz="650" spc="13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dirty="0" sz="700" spc="16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壿꣪鐧疐յ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䄅泘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כ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⺓泘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ס◍䬵䓪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յꪜ✳榫侇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מظؔتوٝؕ؅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燯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Ⳃ׌׾׆כֿ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⺎耆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Ⳃ⛼峪䈱</a:t>
                      </a:r>
                      <a:r>
                        <a:rPr dirty="0" sz="650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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嵸䈱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78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 spc="6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4°F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֐</a:t>
                      </a:r>
                      <a:r>
                        <a:rPr dirty="0" sz="650" spc="8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+131°F/-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20°C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֐</a:t>
                      </a:r>
                      <a:r>
                        <a:rPr dirty="0" sz="650" spc="8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+55°C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650" spc="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注㵚嵸䈱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700" spc="1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%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֐</a:t>
                      </a:r>
                      <a:r>
                        <a:rPr dirty="0" sz="650" spc="7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-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95%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ꪜ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磵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꨽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309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♀㷯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ؓوٛآ٭ب٘٤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 marR="102870">
                        <a:lnSpc>
                          <a:spcPct val="109000"/>
                        </a:lnSpc>
                        <a:spcBef>
                          <a:spcPts val="320"/>
                        </a:spcBef>
                      </a:pP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غ؞ْٖ٤عػلأ٭ذ٭յف٭ؤ٭غ•ٛ٭ر٭♀׀؜ْٚյ؛٭ظؔ؛ٝؤ٭ر٭յلظ؛ٝؤ٭ر٭յؘؗهً٭ةلٖ٭ؓյؠٚؗ</a:t>
                      </a:r>
                      <a:r>
                        <a:rPr dirty="0" sz="650" spc="50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غب٤ؠյْظؔؓوٝ٭ٕ٭յ꧅⶛յ</a:t>
                      </a:r>
                      <a:r>
                        <a:rPr dirty="0" sz="650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塥丗銶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յذُؕ٭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064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309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㵚䑴銧鏤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</a:t>
                      </a:r>
                      <a:r>
                        <a:rPr dirty="0" sz="650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㏐㓊銧鏤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3664" marR="328930">
                        <a:lnSpc>
                          <a:spcPct val="101899"/>
                        </a:lnSpc>
                        <a:spcBef>
                          <a:spcPts val="365"/>
                        </a:spcBef>
                      </a:pPr>
                      <a:r>
                        <a:rPr dirty="0" sz="650" spc="-6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╈㎁鏤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䇶典鏤յ⴮◹</a:t>
                      </a:r>
                      <a:r>
                        <a:rPr dirty="0" sz="650" spc="1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 </a:t>
                      </a:r>
                      <a:r>
                        <a:rPr dirty="0" sz="700" spc="9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dirty="0" sz="650" spc="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癨⛮㰄•竳⛮㰄</a:t>
                      </a:r>
                      <a:r>
                        <a:rPr dirty="0" sz="650" spc="-9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յزؘؤ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յ؛ٚ٤ر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鏤յ</a:t>
                      </a:r>
                      <a:r>
                        <a:rPr dirty="0" sz="650" spc="-8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葏鏤</a:t>
                      </a:r>
                      <a:r>
                        <a:rPr dirty="0" sz="650" spc="-6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ْؓٛ؜յ؛٭تعٚٛؓյؕ؟ٛتյنٚ٤ت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650" spc="50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غؕص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յؕ٤غؾبؓ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4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յؕذٛؓ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鏤յ</a:t>
                      </a:r>
                      <a:r>
                        <a:rPr dirty="0" sz="650" spc="-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仼儖鏤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յꭧ㎁鏤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յَ٭ٚ٤غ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3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յَٜع؝ٜ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յٞبؓ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յتًؕ٤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յذؕ</a:t>
                      </a:r>
                      <a:r>
                        <a:rPr dirty="0" sz="650" spc="-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鏤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ئؕ٤ؕ٤؛وب٘٤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Companion</a:t>
                      </a:r>
                      <a:r>
                        <a:rPr dirty="0" sz="700" spc="4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6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ؓوٛ</a:t>
                      </a:r>
                      <a:r>
                        <a:rPr dirty="0" sz="650" spc="-65">
                          <a:solidFill>
                            <a:srgbClr val="1E2958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650" spc="-65">
                          <a:solidFill>
                            <a:srgbClr val="1E2958"/>
                          </a:solidFill>
                          <a:latin typeface="YuGo-Medium"/>
                          <a:cs typeface="YuGo-Medium"/>
                        </a:rPr>
                        <a:t>セキュアモードの</a:t>
                      </a:r>
                      <a:r>
                        <a:rPr dirty="0" sz="650" spc="-65">
                          <a:solidFill>
                            <a:srgbClr val="1E2958"/>
                          </a:solidFill>
                          <a:latin typeface="Source Han Sans"/>
                          <a:cs typeface="Source Han Sans"/>
                        </a:rPr>
                        <a:t>ꮟ㚜</a:t>
                      </a:r>
                      <a:r>
                        <a:rPr dirty="0" sz="650" spc="-10">
                          <a:solidFill>
                            <a:srgbClr val="1E2958"/>
                          </a:solidFill>
                          <a:latin typeface="Source Han Sans"/>
                          <a:cs typeface="Source Han Sans"/>
                        </a:rPr>
                        <a:t>؞٭ٍ٭غյ</a:t>
                      </a:r>
                      <a:r>
                        <a:rPr dirty="0" sz="700" spc="-10">
                          <a:solidFill>
                            <a:srgbClr val="1E2958"/>
                          </a:solidFill>
                          <a:latin typeface="Arial"/>
                          <a:cs typeface="Arial"/>
                        </a:rPr>
                        <a:t>Everykey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270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1911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 spc="-1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䫘禈䓪כج٤ئ٭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953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240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Bluetooth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Bluetooth</a:t>
                      </a:r>
                      <a:r>
                        <a:rPr dirty="0" baseline="34722" sz="6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®</a:t>
                      </a:r>
                      <a:r>
                        <a:rPr dirty="0" baseline="34722" sz="600" spc="337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5.1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Wi-</a:t>
                      </a: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Fi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26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802.11</a:t>
                      </a:r>
                      <a:r>
                        <a:rPr dirty="0" sz="700" spc="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a/b/g/n/ac</a:t>
                      </a:r>
                      <a:r>
                        <a:rPr dirty="0" sz="700" spc="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 spc="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2.4</a:t>
                      </a:r>
                      <a:r>
                        <a:rPr dirty="0" sz="700" spc="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GHz</a:t>
                      </a:r>
                      <a:r>
                        <a:rPr dirty="0" baseline="4273" sz="975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•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5GHz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26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GPS</a:t>
                      </a: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4273" sz="975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כ</a:t>
                      </a:r>
                      <a:r>
                        <a:rPr dirty="0" baseline="4273" sz="975" spc="-52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⛣糋</a:t>
                      </a:r>
                      <a:endParaRPr baseline="4273" sz="975">
                        <a:latin typeface="Source Han Sans"/>
                        <a:cs typeface="Source Han Sans"/>
                      </a:endParaRPr>
                    </a:p>
                  </a:txBody>
                  <a:tcPr marL="0" marR="0" marB="0" marT="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 indent="-68580">
                        <a:lnSpc>
                          <a:spcPct val="100000"/>
                        </a:lnSpc>
                        <a:spcBef>
                          <a:spcPts val="384"/>
                        </a:spcBef>
                        <a:buChar char="•"/>
                        <a:tabLst>
                          <a:tab pos="182880" algn="l"/>
                        </a:tabLst>
                      </a:pP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GPS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Glonass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BeiDou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Galileo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QZSS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SBAS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1366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1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NavIC</a:t>
                      </a:r>
                      <a:r>
                        <a:rPr dirty="0" sz="700" spc="-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ئَ٭ع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  <a:p>
                      <a:pPr marL="182880" indent="-68580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107692"/>
                        <a:buFont typeface="Arial"/>
                        <a:buChar char="•"/>
                        <a:tabLst>
                          <a:tab pos="182880" algn="l"/>
                        </a:tabLst>
                      </a:pPr>
                      <a:r>
                        <a:rPr dirty="0" sz="650" spc="-4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ظٖٜؓ</a:t>
                      </a:r>
                      <a:r>
                        <a:rPr dirty="0" sz="650" spc="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⼽嫧丗 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GNSS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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L1</a:t>
                      </a:r>
                      <a:r>
                        <a:rPr dirty="0" sz="700" spc="1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+ </a:t>
                      </a: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L5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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1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700" spc="1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Qualcomm</a:t>
                      </a:r>
                      <a:r>
                        <a:rPr dirty="0" baseline="48611" sz="6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®</a:t>
                      </a:r>
                      <a:r>
                        <a:rPr dirty="0" baseline="48611" sz="600" spc="262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ج٤ئ٭•ؓبتع•َةب٘ؼ٤ء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IMU</a:t>
                      </a:r>
                      <a:r>
                        <a:rPr dirty="0" sz="700" spc="1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– </a:t>
                      </a:r>
                      <a:r>
                        <a:rPr dirty="0" baseline="4273" sz="975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꯽סⳂ׀؅</a:t>
                      </a:r>
                      <a:r>
                        <a:rPr dirty="0" baseline="4273" sz="975" spc="-37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鴑饉</a:t>
                      </a:r>
                      <a:endParaRPr baseline="4273" sz="975">
                        <a:latin typeface="Source Han Sans"/>
                        <a:cs typeface="Source Han Sans"/>
                      </a:endParaRPr>
                    </a:p>
                  </a:txBody>
                  <a:tcPr marL="0" marR="0" marB="0" marT="5588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dirty="0" sz="700" spc="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חס</a:t>
                      </a:r>
                      <a:r>
                        <a:rPr dirty="0" sz="650" spc="6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IMU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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鬨ⱶ</a:t>
                      </a:r>
                      <a:r>
                        <a:rPr dirty="0" sz="650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鵭䈱銶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յةٔؕٞتؤ٭وյ</a:t>
                      </a:r>
                      <a:r>
                        <a:rPr dirty="0" sz="700" spc="-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eCompass</a:t>
                      </a:r>
                      <a:r>
                        <a:rPr dirty="0" sz="700" spc="-1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؅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⻠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׳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191135">
                <a:tc gridSpan="2"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 spc="-1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فشطٛ٭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953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764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㳊ꄈ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2,600</a:t>
                      </a:r>
                      <a:r>
                        <a:rPr dirty="0" sz="700" spc="19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mAh/10.0</a:t>
                      </a:r>
                      <a:r>
                        <a:rPr dirty="0" sz="700" spc="2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Wh</a:t>
                      </a:r>
                      <a:r>
                        <a:rPr dirty="0" sz="700" spc="27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5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ٛزَُّؗٛ٭յ⩗꧅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䌋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յٌشعت٠شو</a:t>
                      </a:r>
                      <a:r>
                        <a:rPr dirty="0" sz="650" spc="-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㵚䑴、バッテリー持続時間8時間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26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1911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 spc="-1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ج؞ٖٛطؔ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953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ج؞ٖٛطؔ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Qualcomm</a:t>
                      </a:r>
                      <a:r>
                        <a:rPr dirty="0" baseline="48611" sz="6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®</a:t>
                      </a:r>
                      <a:r>
                        <a:rPr dirty="0" baseline="48611" sz="600" spc="1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Trusted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Execution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Environment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Crypto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Engine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Secure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Boot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1911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 spc="-1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ظؔتوٝؕ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953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764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ذؕو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715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20°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ס</a:t>
                      </a:r>
                      <a:r>
                        <a:rPr dirty="0" sz="650" spc="-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釱ꄇ</a:t>
                      </a:r>
                      <a:r>
                        <a:rPr dirty="0" sz="650" spc="-7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7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24</a:t>
                      </a:r>
                      <a:r>
                        <a:rPr dirty="0" sz="700" spc="4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6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لشع؜ٚ٭</a:t>
                      </a:r>
                      <a:r>
                        <a:rPr dirty="0" sz="650" spc="1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-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LCD</a:t>
                      </a:r>
                      <a:r>
                        <a:rPr dirty="0" sz="650" spc="-3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0.32</a:t>
                      </a:r>
                      <a:r>
                        <a:rPr dirty="0" sz="700" spc="5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ؕ٤زס</a:t>
                      </a:r>
                      <a:r>
                        <a:rPr dirty="0" sz="650" spc="-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㵚鉈稗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㷑㛙釱鏀䓪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鉮⥼䈱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5016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WVGA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(854X480)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8894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1911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 spc="-1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؛٭ظؔ؛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953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5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ُؕؠ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190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 marR="2725420">
                        <a:lnSpc>
                          <a:spcPct val="101200"/>
                        </a:lnSpc>
                        <a:spcBef>
                          <a:spcPts val="370"/>
                        </a:spcBef>
                      </a:pP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䥁紮</a:t>
                      </a:r>
                      <a:r>
                        <a:rPr dirty="0" sz="650" spc="-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סؿؕث؞ٔ٤جٛ٤ء</a:t>
                      </a:r>
                      <a:r>
                        <a:rPr dirty="0" sz="650" spc="-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嚀耆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؅⤓ֻג </a:t>
                      </a: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4 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⠕סظةذُٜؕؠ</a:t>
                      </a:r>
                      <a:r>
                        <a:rPr dirty="0" sz="650" spc="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僃㛻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100dBA</a:t>
                      </a:r>
                      <a:r>
                        <a:rPr dirty="0" sz="700" spc="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סؿؕثך׵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塜澬םꮟ㚜鏀</a:t>
                      </a:r>
                      <a:r>
                        <a:rPr dirty="0" sz="650" spc="-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閁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99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تم٭؜٭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650" spc="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⫂鼧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94</a:t>
                      </a:r>
                      <a:r>
                        <a:rPr dirty="0" sz="700" spc="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dB</a:t>
                      </a:r>
                      <a:r>
                        <a:rPr dirty="0" sz="700" spc="-5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ٚؗغتم٭؜٭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3746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3835">
                <a:tc gridSpan="2"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25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؜ْٚ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槆⥼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48</a:t>
                      </a:r>
                      <a:r>
                        <a:rPr dirty="0" sz="700" spc="4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MP</a:t>
                      </a:r>
                      <a:r>
                        <a:rPr dirty="0" sz="700" spc="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4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ج٤ئ٭յ</a:t>
                      </a:r>
                      <a:r>
                        <a:rPr dirty="0" sz="700" spc="-4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dirty="0" sz="700" spc="-3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4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نٚشبٖٚؕع♀׀</a:t>
                      </a:r>
                      <a:r>
                        <a:rPr dirty="0" sz="650" spc="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 </a:t>
                      </a: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PDAF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لظ؛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650" spc="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僃㛻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1080p</a:t>
                      </a:r>
                      <a:r>
                        <a:rPr dirty="0" sz="700" spc="5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6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@</a:t>
                      </a:r>
                      <a:r>
                        <a:rPr dirty="0" sz="700" spc="4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60f</a:t>
                      </a:r>
                      <a:r>
                        <a:rPr dirty="0" sz="700">
                          <a:solidFill>
                            <a:srgbClr val="1E2958"/>
                          </a:solidFill>
                          <a:latin typeface="Arial"/>
                          <a:cs typeface="Arial"/>
                        </a:rPr>
                        <a:t>ps</a:t>
                      </a:r>
                      <a:r>
                        <a:rPr dirty="0" sz="650">
                          <a:solidFill>
                            <a:srgbClr val="1E2958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650">
                          <a:solidFill>
                            <a:srgbClr val="1E2958"/>
                          </a:solidFill>
                          <a:latin typeface="YuGo-Medium"/>
                          <a:cs typeface="YuGo-Medium"/>
                        </a:rPr>
                        <a:t>手振れ補正機能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նؤ٭ظشؠ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VP8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VP9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H.264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յ</a:t>
                      </a:r>
                      <a:r>
                        <a:rPr dirty="0" sz="700" spc="-4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H.265</a:t>
                      </a:r>
                      <a:r>
                        <a:rPr dirty="0" sz="700" spc="5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HEVC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38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2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◍䬵䓪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PPE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㛡</a:t>
                      </a:r>
                      <a:r>
                        <a:rPr dirty="0" sz="650" spc="-5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ׂסـ٭غـشعյ</a:t>
                      </a:r>
                      <a:r>
                        <a:rPr dirty="0" sz="650" spc="-3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⟊閾</a:t>
                      </a:r>
                      <a:r>
                        <a:rPr dirty="0" sz="650" spc="-2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ْ؝ؾյُتؠםלמ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㵚䑴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3810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38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25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⟊錞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⟊錞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700" spc="-2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䇗ꝴ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⟊錞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3746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䦡䍖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ئ٭لتֽ׻צئَ٭عوٚ٤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650" spc="-1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⮵榫⺎耆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3810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ECECED"/>
                    </a:solidFill>
                  </a:tcPr>
                </a:tc>
              </a:tr>
              <a:tr h="203835">
                <a:tc gridSpan="2"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1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ؓؠجئٛ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♀㷯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650" spc="-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٠٭ؠف٤غյ</a:t>
                      </a:r>
                      <a:r>
                        <a:rPr dirty="0" sz="700" spc="-5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USB</a:t>
                      </a:r>
                      <a:r>
                        <a:rPr dirty="0" sz="700" spc="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3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ذؕو</a:t>
                      </a:r>
                      <a:r>
                        <a:rPr dirty="0" sz="700" spc="-3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 spc="5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1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⩗꧅آ٭هٜ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3746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  <a:tr h="203835">
                <a:tc grid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650" spc="-10" b="1">
                          <a:solidFill>
                            <a:srgbClr val="FFFFFF"/>
                          </a:solidFill>
                          <a:latin typeface="Source Han Sans"/>
                          <a:cs typeface="Source Han Sans"/>
                        </a:rPr>
                        <a:t>ؠٚؗغئ٭لت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46355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  <a:solidFill>
                      <a:srgbClr val="22295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00" spc="-10">
                          <a:solidFill>
                            <a:srgbClr val="222954"/>
                          </a:solidFill>
                          <a:latin typeface="Arial"/>
                          <a:cs typeface="Arial"/>
                        </a:rPr>
                        <a:t>Foresight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ظفؕتס</a:t>
                      </a:r>
                      <a:r>
                        <a:rPr dirty="0" sz="650" spc="-25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㵵⪌</a:t>
                      </a:r>
                      <a:r>
                        <a:rPr dirty="0" sz="650" spc="-4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כ</a:t>
                      </a:r>
                      <a:r>
                        <a:rPr dirty="0" sz="6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畘杼ס┉⩕⴫؅ⱶ</a:t>
                      </a:r>
                      <a:r>
                        <a:rPr dirty="0" sz="650" spc="-50">
                          <a:solidFill>
                            <a:srgbClr val="222954"/>
                          </a:solidFill>
                          <a:latin typeface="Source Han Sans"/>
                          <a:cs typeface="Source Han Sans"/>
                        </a:rPr>
                        <a:t>鵭</a:t>
                      </a:r>
                      <a:endParaRPr sz="650">
                        <a:latin typeface="Source Han Sans"/>
                        <a:cs typeface="Source Han Sans"/>
                      </a:endParaRPr>
                    </a:p>
                  </a:txBody>
                  <a:tcPr marL="0" marR="0" marB="0" marT="38100">
                    <a:lnL w="3175">
                      <a:solidFill>
                        <a:srgbClr val="C8C5C6"/>
                      </a:solidFill>
                      <a:prstDash val="solid"/>
                    </a:lnL>
                    <a:lnR w="3175">
                      <a:solidFill>
                        <a:srgbClr val="C8C5C6"/>
                      </a:solidFill>
                      <a:prstDash val="solid"/>
                    </a:lnR>
                    <a:lnT w="3175">
                      <a:solidFill>
                        <a:srgbClr val="C8C5C6"/>
                      </a:solidFill>
                      <a:prstDash val="solid"/>
                    </a:lnT>
                    <a:lnB w="3175">
                      <a:solidFill>
                        <a:srgbClr val="C8C5C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2712659" y="10332285"/>
            <a:ext cx="21348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F2958"/>
                </a:solidFill>
                <a:latin typeface="Arial"/>
                <a:cs typeface="Arial"/>
              </a:rPr>
              <a:t>©Copyright</a:t>
            </a:r>
            <a:r>
              <a:rPr dirty="0" sz="800" spc="95">
                <a:solidFill>
                  <a:srgbClr val="1F2958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2958"/>
                </a:solidFill>
                <a:latin typeface="Arial"/>
                <a:cs typeface="Arial"/>
              </a:rPr>
              <a:t>RealWear</a:t>
            </a:r>
            <a:r>
              <a:rPr dirty="0" sz="800" spc="40">
                <a:solidFill>
                  <a:srgbClr val="1F2958"/>
                </a:solidFill>
                <a:latin typeface="Arial"/>
                <a:cs typeface="Arial"/>
              </a:rPr>
              <a:t>, </a:t>
            </a:r>
            <a:r>
              <a:rPr dirty="0" sz="800">
                <a:solidFill>
                  <a:srgbClr val="1F2958"/>
                </a:solidFill>
                <a:latin typeface="Arial"/>
                <a:cs typeface="Arial"/>
              </a:rPr>
              <a:t>Inc</a:t>
            </a:r>
            <a:r>
              <a:rPr dirty="0" sz="800" spc="95">
                <a:solidFill>
                  <a:srgbClr val="1F2958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2958"/>
                </a:solidFill>
                <a:latin typeface="Arial"/>
                <a:cs typeface="Arial"/>
              </a:rPr>
              <a:t>2021.</a:t>
            </a:r>
            <a:r>
              <a:rPr dirty="0" sz="800" spc="95">
                <a:solidFill>
                  <a:srgbClr val="1F2958"/>
                </a:solidFill>
                <a:latin typeface="Arial"/>
                <a:cs typeface="Arial"/>
              </a:rPr>
              <a:t> </a:t>
            </a:r>
            <a:r>
              <a:rPr dirty="0" baseline="3703" sz="1125" spc="-15">
                <a:solidFill>
                  <a:srgbClr val="1F2958"/>
                </a:solidFill>
                <a:latin typeface="FZLTXHK--GBK1-0"/>
                <a:cs typeface="FZLTXHK--GBK1-0"/>
              </a:rPr>
              <a:t>禁無断転載。</a:t>
            </a:r>
            <a:endParaRPr baseline="3703" sz="1125">
              <a:latin typeface="FZLTXHK--GBK1-0"/>
              <a:cs typeface="FZLTXHK--GBK1-0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36102" y="9629742"/>
            <a:ext cx="15494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5">
                <a:solidFill>
                  <a:srgbClr val="1F2958"/>
                </a:solidFill>
                <a:latin typeface="Source Han Sans"/>
                <a:cs typeface="Source Han Sans"/>
              </a:rPr>
              <a:t>仕様は予告なく変更される場合があります。</a:t>
            </a:r>
            <a:endParaRPr sz="600">
              <a:latin typeface="Source Han Sans"/>
              <a:cs typeface="Source Han Sans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0" y="9906355"/>
            <a:ext cx="7560309" cy="309880"/>
            <a:chOff x="0" y="9906355"/>
            <a:chExt cx="7560309" cy="309880"/>
          </a:xfrm>
        </p:grpSpPr>
        <p:sp>
          <p:nvSpPr>
            <p:cNvPr id="7" name="object 7" descr=""/>
            <p:cNvSpPr/>
            <p:nvPr/>
          </p:nvSpPr>
          <p:spPr>
            <a:xfrm>
              <a:off x="0" y="9906355"/>
              <a:ext cx="7560309" cy="309880"/>
            </a:xfrm>
            <a:custGeom>
              <a:avLst/>
              <a:gdLst/>
              <a:ahLst/>
              <a:cxnLst/>
              <a:rect l="l" t="t" r="r" b="b"/>
              <a:pathLst>
                <a:path w="7560309" h="309879">
                  <a:moveTo>
                    <a:pt x="7560005" y="0"/>
                  </a:moveTo>
                  <a:lnTo>
                    <a:pt x="0" y="0"/>
                  </a:lnTo>
                  <a:lnTo>
                    <a:pt x="0" y="309371"/>
                  </a:lnTo>
                  <a:lnTo>
                    <a:pt x="7560005" y="309371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1F295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45522" y="10002064"/>
              <a:ext cx="633486" cy="1180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36691" y="10103792"/>
              <a:ext cx="190042" cy="76022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6189178" y="9942257"/>
              <a:ext cx="285115" cy="238125"/>
            </a:xfrm>
            <a:custGeom>
              <a:avLst/>
              <a:gdLst/>
              <a:ahLst/>
              <a:cxnLst/>
              <a:rect l="l" t="t" r="r" b="b"/>
              <a:pathLst>
                <a:path w="285114" h="238125">
                  <a:moveTo>
                    <a:pt x="285076" y="0"/>
                  </a:moveTo>
                  <a:lnTo>
                    <a:pt x="213804" y="0"/>
                  </a:lnTo>
                  <a:lnTo>
                    <a:pt x="142532" y="59385"/>
                  </a:lnTo>
                  <a:lnTo>
                    <a:pt x="71272" y="0"/>
                  </a:lnTo>
                  <a:lnTo>
                    <a:pt x="0" y="0"/>
                  </a:lnTo>
                  <a:lnTo>
                    <a:pt x="0" y="194792"/>
                  </a:lnTo>
                  <a:lnTo>
                    <a:pt x="47510" y="237553"/>
                  </a:lnTo>
                  <a:lnTo>
                    <a:pt x="47510" y="39598"/>
                  </a:lnTo>
                  <a:lnTo>
                    <a:pt x="95021" y="79184"/>
                  </a:lnTo>
                  <a:lnTo>
                    <a:pt x="95021" y="155206"/>
                  </a:lnTo>
                  <a:lnTo>
                    <a:pt x="142532" y="118783"/>
                  </a:lnTo>
                  <a:lnTo>
                    <a:pt x="190042" y="155206"/>
                  </a:lnTo>
                  <a:lnTo>
                    <a:pt x="190042" y="79184"/>
                  </a:lnTo>
                  <a:lnTo>
                    <a:pt x="237375" y="39598"/>
                  </a:lnTo>
                  <a:lnTo>
                    <a:pt x="237566" y="237553"/>
                  </a:lnTo>
                  <a:lnTo>
                    <a:pt x="285076" y="194792"/>
                  </a:lnTo>
                  <a:lnTo>
                    <a:pt x="2850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368300" y="9987432"/>
            <a:ext cx="519620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90">
                <a:solidFill>
                  <a:srgbClr val="FFFFFF"/>
                </a:solidFill>
                <a:latin typeface="YuGo-Medium"/>
                <a:cs typeface="YuGo-Medium"/>
              </a:rPr>
              <a:t>詳細については、</a:t>
            </a:r>
            <a:r>
              <a:rPr dirty="0" sz="950">
                <a:solidFill>
                  <a:srgbClr val="FFFFFF"/>
                </a:solidFill>
                <a:latin typeface="YuGo-Medium"/>
                <a:cs typeface="YuGo-Medium"/>
                <a:hlinkClick r:id="rId4"/>
              </a:rPr>
              <a:t>realwearjapan@realwear.com</a:t>
            </a:r>
            <a:r>
              <a:rPr dirty="0" sz="950">
                <a:solidFill>
                  <a:srgbClr val="FFFFFF"/>
                </a:solidFill>
                <a:latin typeface="YuGo-Medium"/>
                <a:cs typeface="YuGo-Medium"/>
              </a:rPr>
              <a:t>   または販売代理店にお問い合わせください。</a:t>
            </a:r>
            <a:endParaRPr sz="950">
              <a:latin typeface="YuGo-Medium"/>
              <a:cs typeface="YuGo-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Navigator Data Sheet_ja-JP</dc:title>
  <dcterms:created xsi:type="dcterms:W3CDTF">2023-10-19T06:30:02Z</dcterms:created>
  <dcterms:modified xsi:type="dcterms:W3CDTF">2023-10-19T06:30:02Z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Illustrator 25.4 (Windows)</vt:lpwstr>
  </property>
  <property fmtid="{D5CDD505-2E9C-101B-9397-08002B2CF9AE}" pid="4" name="GTS_PDFXConformance">
    <vt:lpwstr>PDF/X-1a:2001</vt:lpwstr>
  </property>
  <property fmtid="{D5CDD505-2E9C-101B-9397-08002B2CF9AE}" pid="5" name="GTS_PDFXVersion">
    <vt:lpwstr>PDF/X-1:2001</vt:lpwstr>
  </property>
  <property fmtid="{D5CDD505-2E9C-101B-9397-08002B2CF9AE}" pid="6" name="LastSaved">
    <vt:filetime>2023-10-19T00:00:00Z</vt:filetime>
  </property>
  <property fmtid="{D5CDD505-2E9C-101B-9397-08002B2CF9AE}" pid="7" name="Producer">
    <vt:lpwstr>Adobe PDF library 16.00</vt:lpwstr>
  </property>
</Properties>
</file>