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Economica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Economica-bold.fntdata"/><Relationship Id="rId21" Type="http://schemas.openxmlformats.org/officeDocument/2006/relationships/font" Target="fonts/Economica-regular.fntdata"/><Relationship Id="rId24" Type="http://schemas.openxmlformats.org/officeDocument/2006/relationships/font" Target="fonts/Economica-boldItalic.fntdata"/><Relationship Id="rId23" Type="http://schemas.openxmlformats.org/officeDocument/2006/relationships/font" Target="fonts/Economica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93aef6bf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f93aef6bf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f93aef6bf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f93aef6bf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6affcf9a2_1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f6affcf9a2_1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5bb9559a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5bb9559a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5bb9559aa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5bb9559aa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5bb9559aac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5bb9559aa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69b27c12d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f69b27c12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69b27c12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f69b27c12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69b27c12d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f69b27c12d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69b27c12d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f69b27c12d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6affcf9a2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6affcf9a2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6affcf9a2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f6affcf9a2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6affcf9a2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f6affcf9a2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93aef6b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93aef6b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valuehp.net/users/sign_in/agency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2270550" y="1948800"/>
            <a:ext cx="46029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HiraKakuPro-W3"/>
                <a:ea typeface="HiraKakuPro-W3"/>
                <a:cs typeface="HiraKakuPro-W3"/>
                <a:sym typeface="HiraKakuPro-W3"/>
              </a:rPr>
              <a:t>e案件</a:t>
            </a:r>
            <a:endParaRPr>
              <a:latin typeface="HiraKakuPro-W3"/>
              <a:ea typeface="HiraKakuPro-W3"/>
              <a:cs typeface="HiraKakuPro-W3"/>
              <a:sym typeface="HiraKakuPro-W3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HiraKakuPro-W3"/>
                <a:ea typeface="HiraKakuPro-W3"/>
                <a:cs typeface="HiraKakuPro-W3"/>
                <a:sym typeface="HiraKakuPro-W3"/>
              </a:rPr>
              <a:t>テイクアウト/物販</a:t>
            </a:r>
            <a:endParaRPr>
              <a:latin typeface="HiraKakuPro-W3"/>
              <a:ea typeface="HiraKakuPro-W3"/>
              <a:cs typeface="HiraKakuPro-W3"/>
              <a:sym typeface="HiraKakuPro-W3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HiraKakuPro-W3"/>
                <a:ea typeface="HiraKakuPro-W3"/>
                <a:cs typeface="HiraKakuPro-W3"/>
                <a:sym typeface="HiraKakuPro-W3"/>
              </a:rPr>
              <a:t>CMS登録フロー</a:t>
            </a:r>
            <a:endParaRPr>
              <a:latin typeface="HiraKakuPro-W3"/>
              <a:ea typeface="HiraKakuPro-W3"/>
              <a:cs typeface="HiraKakuPro-W3"/>
              <a:sym typeface="HiraKakuPro-W3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311700" y="355325"/>
            <a:ext cx="8520600" cy="47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800">
                <a:latin typeface="HiraKakuPro-W3"/>
                <a:ea typeface="HiraKakuPro-W3"/>
                <a:cs typeface="HiraKakuPro-W3"/>
                <a:sym typeface="HiraKakuPro-W3"/>
              </a:rPr>
              <a:t>9.</a:t>
            </a:r>
            <a:r>
              <a:rPr b="1" lang="ja" sz="1800">
                <a:latin typeface="HiraKakuPro-W3"/>
                <a:ea typeface="HiraKakuPro-W3"/>
                <a:cs typeface="HiraKakuPro-W3"/>
                <a:sym typeface="HiraKakuPro-W3"/>
              </a:rPr>
              <a:t>ヒアリングシートにある営業時間をいれる</a:t>
            </a:r>
            <a:endParaRPr b="1" sz="1800">
              <a:latin typeface="HiraKakuPro-W3"/>
              <a:ea typeface="HiraKakuPro-W3"/>
              <a:cs typeface="HiraKakuPro-W3"/>
              <a:sym typeface="HiraKakuPro-W3"/>
            </a:endParaRPr>
          </a:p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ja" sz="1600"/>
              <a:t>営業時間を入れて更新をクリック</a:t>
            </a:r>
            <a:endParaRPr sz="1600"/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731625"/>
            <a:ext cx="38100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" y="4731625"/>
            <a:ext cx="38100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7130" y="992125"/>
            <a:ext cx="5144494" cy="35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271675" y="345325"/>
            <a:ext cx="8520600" cy="51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800">
                <a:latin typeface="HiraKakuPro-W3"/>
                <a:ea typeface="HiraKakuPro-W3"/>
                <a:cs typeface="HiraKakuPro-W3"/>
                <a:sym typeface="HiraKakuPro-W3"/>
              </a:rPr>
              <a:t>10.</a:t>
            </a:r>
            <a:r>
              <a:rPr b="1" lang="ja" sz="1800">
                <a:latin typeface="HiraKakuPro-W3"/>
                <a:ea typeface="HiraKakuPro-W3"/>
                <a:cs typeface="HiraKakuPro-W3"/>
                <a:sym typeface="HiraKakuPro-W3"/>
              </a:rPr>
              <a:t>LINEとStripe設定</a:t>
            </a:r>
            <a:endParaRPr b="1" sz="1800">
              <a:latin typeface="HiraKakuPro-W3"/>
              <a:ea typeface="HiraKakuPro-W3"/>
              <a:cs typeface="HiraKakuPro-W3"/>
              <a:sym typeface="HiraKakuPro-W3"/>
            </a:endParaRPr>
          </a:p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ja" sz="1700">
                <a:latin typeface="HiraKakuPro-W3"/>
                <a:ea typeface="HiraKakuPro-W3"/>
                <a:cs typeface="HiraKakuPro-W3"/>
                <a:sym typeface="HiraKakuPro-W3"/>
              </a:rPr>
              <a:t>LINEとStripe設定は設定不要。</a:t>
            </a:r>
            <a:endParaRPr sz="1700">
              <a:latin typeface="HiraKakuPro-W3"/>
              <a:ea typeface="HiraKakuPro-W3"/>
              <a:cs typeface="HiraKakuPro-W3"/>
              <a:sym typeface="HiraKakuPro-W3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311700" y="335325"/>
            <a:ext cx="8520600" cy="4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800">
                <a:latin typeface="HiraKakuPro-W3"/>
                <a:ea typeface="HiraKakuPro-W3"/>
                <a:cs typeface="HiraKakuPro-W3"/>
                <a:sym typeface="HiraKakuPro-W3"/>
              </a:rPr>
              <a:t>11.</a:t>
            </a:r>
            <a:r>
              <a:rPr b="1" lang="ja" sz="1800">
                <a:latin typeface="HiraKakuPro-W3"/>
                <a:ea typeface="HiraKakuPro-W3"/>
                <a:cs typeface="HiraKakuPro-W3"/>
                <a:sym typeface="HiraKakuPro-W3"/>
              </a:rPr>
              <a:t>完成</a:t>
            </a:r>
            <a:endParaRPr b="1" sz="1800">
              <a:latin typeface="HiraKakuPro-W3"/>
              <a:ea typeface="HiraKakuPro-W3"/>
              <a:cs typeface="HiraKakuPro-W3"/>
              <a:sym typeface="HiraKakuPro-W3"/>
            </a:endParaRPr>
          </a:p>
        </p:txBody>
      </p:sp>
      <p:sp>
        <p:nvSpPr>
          <p:cNvPr id="158" name="Google Shape;158;p2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ja" sz="1700">
                <a:latin typeface="HiraKakuPro-W3"/>
                <a:ea typeface="HiraKakuPro-W3"/>
                <a:cs typeface="HiraKakuPro-W3"/>
                <a:sym typeface="HiraKakuPro-W3"/>
              </a:rPr>
              <a:t>実際に反映されているかを確認して終了。</a:t>
            </a:r>
            <a:endParaRPr sz="1700">
              <a:latin typeface="HiraKakuPro-W3"/>
              <a:ea typeface="HiraKakuPro-W3"/>
              <a:cs typeface="HiraKakuPro-W3"/>
              <a:sym typeface="HiraKakuPro-W3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title"/>
          </p:nvPr>
        </p:nvSpPr>
        <p:spPr>
          <a:xfrm>
            <a:off x="240725" y="27535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800">
                <a:latin typeface="HiraKakuPro-W3"/>
                <a:ea typeface="HiraKakuPro-W3"/>
                <a:cs typeface="HiraKakuPro-W3"/>
                <a:sym typeface="HiraKakuPro-W3"/>
              </a:rPr>
              <a:t>12</a:t>
            </a:r>
            <a:r>
              <a:rPr b="1" lang="ja" sz="1800">
                <a:latin typeface="HiraKakuPro-W3"/>
                <a:ea typeface="HiraKakuPro-W3"/>
                <a:cs typeface="HiraKakuPro-W3"/>
                <a:sym typeface="HiraKakuPro-W3"/>
              </a:rPr>
              <a:t>.テイクアウトオプション追加の</a:t>
            </a:r>
            <a:r>
              <a:rPr b="1" lang="ja" sz="1800">
                <a:latin typeface="HiraKakuPro-W3"/>
                <a:ea typeface="HiraKakuPro-W3"/>
                <a:cs typeface="HiraKakuPro-W3"/>
                <a:sym typeface="HiraKakuPro-W3"/>
              </a:rPr>
              <a:t>方法①</a:t>
            </a:r>
            <a:r>
              <a:rPr b="1" lang="ja" sz="2100">
                <a:latin typeface="HiraKakuPro-W3"/>
                <a:ea typeface="HiraKakuPro-W3"/>
                <a:cs typeface="HiraKakuPro-W3"/>
                <a:sym typeface="HiraKakuPro-W3"/>
              </a:rPr>
              <a:t>　</a:t>
            </a:r>
            <a:endParaRPr b="1" sz="2100">
              <a:latin typeface="HiraKakuPro-W3"/>
              <a:ea typeface="HiraKakuPro-W3"/>
              <a:cs typeface="HiraKakuPro-W3"/>
              <a:sym typeface="HiraKakuPro-W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</p:txBody>
      </p:sp>
      <p:sp>
        <p:nvSpPr>
          <p:cNvPr id="164" name="Google Shape;164;p25"/>
          <p:cNvSpPr txBox="1"/>
          <p:nvPr>
            <p:ph idx="1" type="body"/>
          </p:nvPr>
        </p:nvSpPr>
        <p:spPr>
          <a:xfrm>
            <a:off x="4923475" y="1393325"/>
            <a:ext cx="4159200" cy="33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latin typeface="HiraKakuPro-W3"/>
                <a:ea typeface="HiraKakuPro-W3"/>
                <a:cs typeface="HiraKakuPro-W3"/>
                <a:sym typeface="HiraKakuPro-W3"/>
              </a:rPr>
              <a:t>①CMSの「商品一覧」をクリック。</a:t>
            </a:r>
            <a:endParaRPr sz="1200">
              <a:latin typeface="HiraKakuPro-W3"/>
              <a:ea typeface="HiraKakuPro-W3"/>
              <a:cs typeface="HiraKakuPro-W3"/>
              <a:sym typeface="HiraKakuPro-W3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ja" sz="1200">
                <a:latin typeface="HiraKakuPro-W3"/>
                <a:ea typeface="HiraKakuPro-W3"/>
                <a:cs typeface="HiraKakuPro-W3"/>
                <a:sym typeface="HiraKakuPro-W3"/>
              </a:rPr>
              <a:t>②商品右横の「編集」をクリック</a:t>
            </a:r>
            <a:endParaRPr sz="1200">
              <a:latin typeface="HiraKakuPro-W3"/>
              <a:ea typeface="HiraKakuPro-W3"/>
              <a:cs typeface="HiraKakuPro-W3"/>
              <a:sym typeface="HiraKakuPro-W3"/>
            </a:endParaRPr>
          </a:p>
        </p:txBody>
      </p:sp>
      <p:pic>
        <p:nvPicPr>
          <p:cNvPr id="165" name="Google Shape;1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725" y="1623625"/>
            <a:ext cx="4618675" cy="242886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/>
          <p:nvPr/>
        </p:nvSpPr>
        <p:spPr>
          <a:xfrm flipH="1">
            <a:off x="240703" y="3742325"/>
            <a:ext cx="626400" cy="210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5"/>
          <p:cNvSpPr/>
          <p:nvPr/>
        </p:nvSpPr>
        <p:spPr>
          <a:xfrm flipH="1">
            <a:off x="3945603" y="2249200"/>
            <a:ext cx="626400" cy="210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5"/>
          <p:cNvSpPr txBox="1"/>
          <p:nvPr/>
        </p:nvSpPr>
        <p:spPr>
          <a:xfrm>
            <a:off x="867100" y="3647525"/>
            <a:ext cx="56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①</a:t>
            </a:r>
            <a:endParaRPr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4572000" y="2154400"/>
            <a:ext cx="56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②</a:t>
            </a:r>
            <a:endParaRPr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25" y="1783450"/>
            <a:ext cx="4732477" cy="232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6"/>
          <p:cNvSpPr txBox="1"/>
          <p:nvPr>
            <p:ph type="title"/>
          </p:nvPr>
        </p:nvSpPr>
        <p:spPr>
          <a:xfrm>
            <a:off x="240725" y="27535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800">
                <a:latin typeface="HiraKakuPro-W3"/>
                <a:ea typeface="HiraKakuPro-W3"/>
                <a:cs typeface="HiraKakuPro-W3"/>
                <a:sym typeface="HiraKakuPro-W3"/>
              </a:rPr>
              <a:t>12.テイクアウトオプション追加の方法②</a:t>
            </a:r>
            <a:r>
              <a:rPr b="1" lang="ja" sz="2100">
                <a:latin typeface="HiraKakuPro-W3"/>
                <a:ea typeface="HiraKakuPro-W3"/>
                <a:cs typeface="HiraKakuPro-W3"/>
                <a:sym typeface="HiraKakuPro-W3"/>
              </a:rPr>
              <a:t>　</a:t>
            </a:r>
            <a:endParaRPr b="1" sz="2100">
              <a:latin typeface="HiraKakuPro-W3"/>
              <a:ea typeface="HiraKakuPro-W3"/>
              <a:cs typeface="HiraKakuPro-W3"/>
              <a:sym typeface="HiraKakuPro-W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</p:txBody>
      </p:sp>
      <p:sp>
        <p:nvSpPr>
          <p:cNvPr id="176" name="Google Shape;176;p26"/>
          <p:cNvSpPr txBox="1"/>
          <p:nvPr>
            <p:ph idx="1" type="body"/>
          </p:nvPr>
        </p:nvSpPr>
        <p:spPr>
          <a:xfrm>
            <a:off x="4923475" y="1393325"/>
            <a:ext cx="4159200" cy="33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latin typeface="HiraKakuPro-W3"/>
                <a:ea typeface="HiraKakuPro-W3"/>
                <a:cs typeface="HiraKakuPro-W3"/>
                <a:sym typeface="HiraKakuPro-W3"/>
              </a:rPr>
              <a:t>①</a:t>
            </a:r>
            <a:r>
              <a:rPr lang="ja" sz="1200">
                <a:latin typeface="HiraKakuPro-W3"/>
                <a:ea typeface="HiraKakuPro-W3"/>
                <a:cs typeface="HiraKakuPro-W3"/>
                <a:sym typeface="HiraKakuPro-W3"/>
              </a:rPr>
              <a:t>商品編集ページを開いたら、ページ最下層にある「オプション追加」のボタンをクリック。</a:t>
            </a:r>
            <a:endParaRPr sz="1200">
              <a:latin typeface="HiraKakuPro-W3"/>
              <a:ea typeface="HiraKakuPro-W3"/>
              <a:cs typeface="HiraKakuPro-W3"/>
              <a:sym typeface="HiraKakuPro-W3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" sz="1200">
                <a:latin typeface="HiraKakuPro-W3"/>
                <a:ea typeface="HiraKakuPro-W3"/>
                <a:cs typeface="HiraKakuPro-W3"/>
                <a:sym typeface="HiraKakuPro-W3"/>
              </a:rPr>
              <a:t>②</a:t>
            </a:r>
            <a:r>
              <a:rPr lang="ja" sz="1200">
                <a:latin typeface="HiraKakuPro-W3"/>
                <a:ea typeface="HiraKakuPro-W3"/>
                <a:cs typeface="HiraKakuPro-W3"/>
                <a:sym typeface="HiraKakuPro-W3"/>
              </a:rPr>
              <a:t>空欄に「オプション名（味やサイズなど）」・「項目名（〜味や〜グラムなど）」・「金額」を記入する。</a:t>
            </a:r>
            <a:endParaRPr sz="1200">
              <a:latin typeface="HiraKakuPro-W3"/>
              <a:ea typeface="HiraKakuPro-W3"/>
              <a:cs typeface="HiraKakuPro-W3"/>
              <a:sym typeface="HiraKakuPro-W3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ja" sz="1200">
                <a:latin typeface="HiraKakuPro-W3"/>
                <a:ea typeface="HiraKakuPro-W3"/>
                <a:cs typeface="HiraKakuPro-W3"/>
                <a:sym typeface="HiraKakuPro-W3"/>
              </a:rPr>
              <a:t>③入力後、「更新」ボタンを忘れずに押す。</a:t>
            </a:r>
            <a:endParaRPr sz="1200">
              <a:latin typeface="HiraKakuPro-W3"/>
              <a:ea typeface="HiraKakuPro-W3"/>
              <a:cs typeface="HiraKakuPro-W3"/>
              <a:sym typeface="HiraKakuPro-W3"/>
            </a:endParaRPr>
          </a:p>
        </p:txBody>
      </p:sp>
      <p:sp>
        <p:nvSpPr>
          <p:cNvPr id="177" name="Google Shape;177;p26"/>
          <p:cNvSpPr/>
          <p:nvPr/>
        </p:nvSpPr>
        <p:spPr>
          <a:xfrm flipH="1">
            <a:off x="871487" y="3742325"/>
            <a:ext cx="3700500" cy="210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6"/>
          <p:cNvSpPr/>
          <p:nvPr/>
        </p:nvSpPr>
        <p:spPr>
          <a:xfrm flipH="1">
            <a:off x="940263" y="2889675"/>
            <a:ext cx="3552900" cy="716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6"/>
          <p:cNvSpPr txBox="1"/>
          <p:nvPr/>
        </p:nvSpPr>
        <p:spPr>
          <a:xfrm>
            <a:off x="1275375" y="3952925"/>
            <a:ext cx="56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①</a:t>
            </a:r>
            <a:endParaRPr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" name="Google Shape;180;p26"/>
          <p:cNvSpPr txBox="1"/>
          <p:nvPr/>
        </p:nvSpPr>
        <p:spPr>
          <a:xfrm>
            <a:off x="4010375" y="2571750"/>
            <a:ext cx="56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②</a:t>
            </a:r>
            <a:endParaRPr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050" y="1635675"/>
            <a:ext cx="4876549" cy="2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 txBox="1"/>
          <p:nvPr>
            <p:ph type="title"/>
          </p:nvPr>
        </p:nvSpPr>
        <p:spPr>
          <a:xfrm>
            <a:off x="240725" y="27535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800">
                <a:latin typeface="HiraKakuPro-W3"/>
                <a:ea typeface="HiraKakuPro-W3"/>
                <a:cs typeface="HiraKakuPro-W3"/>
                <a:sym typeface="HiraKakuPro-W3"/>
              </a:rPr>
              <a:t>12.テイクアウトオプション追加の</a:t>
            </a:r>
            <a:r>
              <a:rPr b="1" lang="ja" sz="1800">
                <a:latin typeface="HiraKakuPro-W3"/>
                <a:ea typeface="HiraKakuPro-W3"/>
                <a:cs typeface="HiraKakuPro-W3"/>
                <a:sym typeface="HiraKakuPro-W3"/>
              </a:rPr>
              <a:t>「例」</a:t>
            </a:r>
            <a:r>
              <a:rPr b="1" lang="ja" sz="2100">
                <a:latin typeface="HiraKakuPro-W3"/>
                <a:ea typeface="HiraKakuPro-W3"/>
                <a:cs typeface="HiraKakuPro-W3"/>
                <a:sym typeface="HiraKakuPro-W3"/>
              </a:rPr>
              <a:t>　</a:t>
            </a:r>
            <a:endParaRPr b="1" sz="2100">
              <a:latin typeface="HiraKakuPro-W3"/>
              <a:ea typeface="HiraKakuPro-W3"/>
              <a:cs typeface="HiraKakuPro-W3"/>
              <a:sym typeface="HiraKakuPro-W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</p:txBody>
      </p:sp>
      <p:sp>
        <p:nvSpPr>
          <p:cNvPr id="187" name="Google Shape;187;p27"/>
          <p:cNvSpPr txBox="1"/>
          <p:nvPr>
            <p:ph idx="1" type="body"/>
          </p:nvPr>
        </p:nvSpPr>
        <p:spPr>
          <a:xfrm>
            <a:off x="5031875" y="969625"/>
            <a:ext cx="4159200" cy="3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ja" sz="1030">
                <a:latin typeface="HiraKakuPro-W3"/>
                <a:ea typeface="HiraKakuPro-W3"/>
                <a:cs typeface="HiraKakuPro-W3"/>
                <a:sym typeface="HiraKakuPro-W3"/>
              </a:rPr>
              <a:t>・「オプション名」</a:t>
            </a:r>
            <a:endParaRPr b="1" sz="1030">
              <a:latin typeface="HiraKakuPro-W3"/>
              <a:ea typeface="HiraKakuPro-W3"/>
              <a:cs typeface="HiraKakuPro-W3"/>
              <a:sym typeface="HiraKakuPro-W3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b="1" lang="ja" sz="1030">
                <a:latin typeface="HiraKakuPro-W3"/>
                <a:ea typeface="HiraKakuPro-W3"/>
                <a:cs typeface="HiraKakuPro-W3"/>
                <a:sym typeface="HiraKakuPro-W3"/>
              </a:rPr>
              <a:t>→サイズや味、重さなど</a:t>
            </a:r>
            <a:endParaRPr b="1" sz="1030">
              <a:latin typeface="HiraKakuPro-W3"/>
              <a:ea typeface="HiraKakuPro-W3"/>
              <a:cs typeface="HiraKakuPro-W3"/>
              <a:sym typeface="HiraKakuPro-W3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030">
              <a:latin typeface="HiraKakuPro-W3"/>
              <a:ea typeface="HiraKakuPro-W3"/>
              <a:cs typeface="HiraKakuPro-W3"/>
              <a:sym typeface="HiraKakuPro-W3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b="1" lang="ja" sz="1030">
                <a:latin typeface="HiraKakuPro-W3"/>
                <a:ea typeface="HiraKakuPro-W3"/>
                <a:cs typeface="HiraKakuPro-W3"/>
                <a:sym typeface="HiraKakuPro-W3"/>
              </a:rPr>
              <a:t>・「項目名」</a:t>
            </a:r>
            <a:endParaRPr b="1" sz="1030">
              <a:latin typeface="HiraKakuPro-W3"/>
              <a:ea typeface="HiraKakuPro-W3"/>
              <a:cs typeface="HiraKakuPro-W3"/>
              <a:sym typeface="HiraKakuPro-W3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b="1" lang="ja" sz="1030">
                <a:latin typeface="HiraKakuPro-W3"/>
                <a:ea typeface="HiraKakuPro-W3"/>
                <a:cs typeface="HiraKakuPro-W3"/>
                <a:sym typeface="HiraKakuPro-W3"/>
              </a:rPr>
              <a:t>→大盛りや醤油味、などのオプション名にあった選択肢を作ってあげる</a:t>
            </a:r>
            <a:endParaRPr b="1" sz="1030">
              <a:latin typeface="HiraKakuPro-W3"/>
              <a:ea typeface="HiraKakuPro-W3"/>
              <a:cs typeface="HiraKakuPro-W3"/>
              <a:sym typeface="HiraKakuPro-W3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030">
              <a:latin typeface="HiraKakuPro-W3"/>
              <a:ea typeface="HiraKakuPro-W3"/>
              <a:cs typeface="HiraKakuPro-W3"/>
              <a:sym typeface="HiraKakuPro-W3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b="1" lang="ja" sz="1030">
                <a:latin typeface="HiraKakuPro-W3"/>
                <a:ea typeface="HiraKakuPro-W3"/>
                <a:cs typeface="HiraKakuPro-W3"/>
                <a:sym typeface="HiraKakuPro-W3"/>
              </a:rPr>
              <a:t>・「金額」</a:t>
            </a:r>
            <a:endParaRPr b="1" sz="1030">
              <a:latin typeface="HiraKakuPro-W3"/>
              <a:ea typeface="HiraKakuPro-W3"/>
              <a:cs typeface="HiraKakuPro-W3"/>
              <a:sym typeface="HiraKakuPro-W3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rPr b="1" lang="ja" sz="1030">
                <a:latin typeface="HiraKakuPro-W3"/>
                <a:ea typeface="HiraKakuPro-W3"/>
                <a:cs typeface="HiraKakuPro-W3"/>
                <a:sym typeface="HiraKakuPro-W3"/>
              </a:rPr>
              <a:t>→この金額はあくまで「追加金額」なので要注意！</a:t>
            </a:r>
            <a:endParaRPr b="1" sz="1030">
              <a:solidFill>
                <a:srgbClr val="FF0000"/>
              </a:solidFill>
              <a:latin typeface="HiraKakuPro-W3"/>
              <a:ea typeface="HiraKakuPro-W3"/>
              <a:cs typeface="HiraKakuPro-W3"/>
              <a:sym typeface="HiraKakuPro-W3"/>
            </a:endParaRPr>
          </a:p>
        </p:txBody>
      </p:sp>
      <p:sp>
        <p:nvSpPr>
          <p:cNvPr id="188" name="Google Shape;188;p27"/>
          <p:cNvSpPr txBox="1"/>
          <p:nvPr/>
        </p:nvSpPr>
        <p:spPr>
          <a:xfrm>
            <a:off x="5131200" y="3849700"/>
            <a:ext cx="3589200" cy="6636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b="1" lang="ja" sz="1030">
                <a:solidFill>
                  <a:schemeClr val="dk1"/>
                </a:solidFill>
                <a:latin typeface="HiraKakuPro-W3"/>
                <a:ea typeface="HiraKakuPro-W3"/>
                <a:cs typeface="HiraKakuPro-W3"/>
                <a:sym typeface="HiraKakuPro-W3"/>
              </a:rPr>
              <a:t>※入力後は「更新ボタン」を忘れずにクリックする。</a:t>
            </a:r>
            <a:endParaRPr b="1" sz="1030">
              <a:solidFill>
                <a:schemeClr val="dk1"/>
              </a:solidFill>
              <a:latin typeface="HiraKakuPro-W3"/>
              <a:ea typeface="HiraKakuPro-W3"/>
              <a:cs typeface="HiraKakuPro-W3"/>
              <a:sym typeface="HiraKakuPro-W3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b="1" lang="ja" sz="1030">
                <a:solidFill>
                  <a:schemeClr val="dk1"/>
                </a:solidFill>
                <a:latin typeface="HiraKakuPro-W3"/>
                <a:ea typeface="HiraKakuPro-W3"/>
                <a:cs typeface="HiraKakuPro-W3"/>
                <a:sym typeface="HiraKakuPro-W3"/>
              </a:rPr>
              <a:t>※登録の上限はないので、何個でも登録できる。</a:t>
            </a:r>
            <a:endParaRPr>
              <a:solidFill>
                <a:schemeClr val="dk1"/>
              </a:solidFill>
              <a:latin typeface="HiraKakuPro-W3"/>
              <a:ea typeface="HiraKakuPro-W3"/>
              <a:cs typeface="HiraKakuPro-W3"/>
              <a:sym typeface="HiraKakuPro-W3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295325"/>
            <a:ext cx="8520600" cy="56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iraKakuPro-W3"/>
              <a:buAutoNum type="arabicPeriod"/>
            </a:pPr>
            <a:r>
              <a:rPr b="1" lang="ja" sz="1800">
                <a:latin typeface="HiraKakuPro-W3"/>
                <a:ea typeface="HiraKakuPro-W3"/>
                <a:cs typeface="HiraKakuPro-W3"/>
                <a:sym typeface="HiraKakuPro-W3"/>
              </a:rPr>
              <a:t>ヒアリングシートを開き、「EC機能基本情報」のシートがあるか確認</a:t>
            </a:r>
            <a:endParaRPr b="1" sz="1800">
              <a:latin typeface="HiraKakuPro-W3"/>
              <a:ea typeface="HiraKakuPro-W3"/>
              <a:cs typeface="HiraKakuPro-W3"/>
              <a:sym typeface="HiraKakuPro-W3"/>
            </a:endParaRPr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latin typeface="HiraKakuPro-W3"/>
                <a:ea typeface="HiraKakuPro-W3"/>
                <a:cs typeface="HiraKakuPro-W3"/>
                <a:sym typeface="HiraKakuPro-W3"/>
              </a:rPr>
              <a:t>右図のようなシートが入っていれば</a:t>
            </a:r>
            <a:endParaRPr sz="1200">
              <a:latin typeface="HiraKakuPro-W3"/>
              <a:ea typeface="HiraKakuPro-W3"/>
              <a:cs typeface="HiraKakuPro-W3"/>
              <a:sym typeface="HiraKakuPro-W3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" sz="1200">
                <a:latin typeface="HiraKakuPro-W3"/>
                <a:ea typeface="HiraKakuPro-W3"/>
                <a:cs typeface="HiraKakuPro-W3"/>
                <a:sym typeface="HiraKakuPro-W3"/>
              </a:rPr>
              <a:t>テイクアウト機能「あり」なので、</a:t>
            </a:r>
            <a:endParaRPr sz="1200">
              <a:latin typeface="HiraKakuPro-W3"/>
              <a:ea typeface="HiraKakuPro-W3"/>
              <a:cs typeface="HiraKakuPro-W3"/>
              <a:sym typeface="HiraKakuPro-W3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ja" sz="1200">
                <a:latin typeface="HiraKakuPro-W3"/>
                <a:ea typeface="HiraKakuPro-W3"/>
                <a:cs typeface="HiraKakuPro-W3"/>
                <a:sym typeface="HiraKakuPro-W3"/>
              </a:rPr>
              <a:t>テイクアウトページを制作する。</a:t>
            </a:r>
            <a:endParaRPr sz="1200">
              <a:latin typeface="HiraKakuPro-W3"/>
              <a:ea typeface="HiraKakuPro-W3"/>
              <a:cs typeface="HiraKakuPro-W3"/>
              <a:sym typeface="HiraKakuPro-W3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873" y="1244863"/>
            <a:ext cx="5206423" cy="331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325925"/>
            <a:ext cx="8520600" cy="4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800">
                <a:latin typeface="HiraKakuPro-W3"/>
                <a:ea typeface="HiraKakuPro-W3"/>
                <a:cs typeface="HiraKakuPro-W3"/>
                <a:sym typeface="HiraKakuPro-W3"/>
              </a:rPr>
              <a:t>2.　ValuePageのCMSを開き、制作している店舗の管理画面を開く</a:t>
            </a:r>
            <a:endParaRPr b="1" sz="1800">
              <a:latin typeface="HiraKakuPro-W3"/>
              <a:ea typeface="HiraKakuPro-W3"/>
              <a:cs typeface="HiraKakuPro-W3"/>
              <a:sym typeface="HiraKakuPro-W3"/>
            </a:endParaRPr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240725" y="990200"/>
            <a:ext cx="4159200" cy="33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latin typeface="HiraKakuPro-W3"/>
                <a:ea typeface="HiraKakuPro-W3"/>
                <a:cs typeface="HiraKakuPro-W3"/>
                <a:sym typeface="HiraKakuPro-W3"/>
              </a:rPr>
              <a:t>ValuePage 　CMS</a:t>
            </a:r>
            <a:endParaRPr sz="1200">
              <a:latin typeface="HiraKakuPro-W3"/>
              <a:ea typeface="HiraKakuPro-W3"/>
              <a:cs typeface="HiraKakuPro-W3"/>
              <a:sym typeface="HiraKakuPro-W3"/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" sz="1200" u="sng">
                <a:solidFill>
                  <a:schemeClr val="hlink"/>
                </a:solidFill>
                <a:latin typeface="HiraKakuPro-W3"/>
                <a:ea typeface="HiraKakuPro-W3"/>
                <a:cs typeface="HiraKakuPro-W3"/>
                <a:sym typeface="HiraKakuPro-W3"/>
                <a:hlinkClick r:id="rId3"/>
              </a:rPr>
              <a:t>https://valuehp.net/users/sign_in/agency</a:t>
            </a:r>
            <a:endParaRPr sz="1200">
              <a:latin typeface="HiraKakuPro-W3"/>
              <a:ea typeface="HiraKakuPro-W3"/>
              <a:cs typeface="HiraKakuPro-W3"/>
              <a:sym typeface="HiraKakuPro-W3"/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" sz="1200">
                <a:latin typeface="HiraKakuPro-W3"/>
                <a:ea typeface="HiraKakuPro-W3"/>
                <a:cs typeface="HiraKakuPro-W3"/>
                <a:sym typeface="HiraKakuPro-W3"/>
              </a:rPr>
              <a:t>アカウントは担当ディレクターに確認して下さい。</a:t>
            </a:r>
            <a:endParaRPr sz="1200">
              <a:latin typeface="HiraKakuPro-W3"/>
              <a:ea typeface="HiraKakuPro-W3"/>
              <a:cs typeface="HiraKakuPro-W3"/>
              <a:sym typeface="HiraKakuPro-W3"/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iraKakuPro-W3"/>
              <a:ea typeface="HiraKakuPro-W3"/>
              <a:cs typeface="HiraKakuPro-W3"/>
              <a:sym typeface="HiraKakuPro-W3"/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iraKakuPro-W3"/>
              <a:ea typeface="HiraKakuPro-W3"/>
              <a:cs typeface="HiraKakuPro-W3"/>
              <a:sym typeface="HiraKakuPro-W3"/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200">
                <a:latin typeface="HiraKakuPro-W3"/>
                <a:ea typeface="HiraKakuPro-W3"/>
                <a:cs typeface="HiraKakuPro-W3"/>
                <a:sym typeface="HiraKakuPro-W3"/>
              </a:rPr>
              <a:t>テイクアウト機能を実装する店舗の管理画面を開く</a:t>
            </a:r>
            <a:endParaRPr sz="1200">
              <a:latin typeface="HiraKakuPro-W3"/>
              <a:ea typeface="HiraKakuPro-W3"/>
              <a:cs typeface="HiraKakuPro-W3"/>
              <a:sym typeface="HiraKakuPro-W3"/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" sz="1200">
                <a:latin typeface="HiraKakuPro-W3"/>
                <a:ea typeface="HiraKakuPro-W3"/>
                <a:cs typeface="HiraKakuPro-W3"/>
                <a:sym typeface="HiraKakuPro-W3"/>
              </a:rPr>
              <a:t>（店舗名で検索　もしくは案件依頼時に</a:t>
            </a:r>
            <a:endParaRPr sz="1200">
              <a:latin typeface="HiraKakuPro-W3"/>
              <a:ea typeface="HiraKakuPro-W3"/>
              <a:cs typeface="HiraKakuPro-W3"/>
              <a:sym typeface="HiraKakuPro-W3"/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" sz="1200">
                <a:latin typeface="HiraKakuPro-W3"/>
                <a:ea typeface="HiraKakuPro-W3"/>
                <a:cs typeface="HiraKakuPro-W3"/>
                <a:sym typeface="HiraKakuPro-W3"/>
              </a:rPr>
              <a:t>　店舗IDをもらっていると思うので、</a:t>
            </a:r>
            <a:endParaRPr sz="1200">
              <a:latin typeface="HiraKakuPro-W3"/>
              <a:ea typeface="HiraKakuPro-W3"/>
              <a:cs typeface="HiraKakuPro-W3"/>
              <a:sym typeface="HiraKakuPro-W3"/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200">
                <a:latin typeface="HiraKakuPro-W3"/>
                <a:ea typeface="HiraKakuPro-W3"/>
                <a:cs typeface="HiraKakuPro-W3"/>
                <a:sym typeface="HiraKakuPro-W3"/>
              </a:rPr>
              <a:t>　そこから店舗を探す）</a:t>
            </a:r>
            <a:endParaRPr sz="1200">
              <a:latin typeface="HiraKakuPro-W3"/>
              <a:ea typeface="HiraKakuPro-W3"/>
              <a:cs typeface="HiraKakuPro-W3"/>
              <a:sym typeface="HiraKakuPro-W3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7850" y="932925"/>
            <a:ext cx="4946028" cy="272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>
            <a:off x="4244175" y="1388100"/>
            <a:ext cx="4556400" cy="279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5882000" y="1046525"/>
            <a:ext cx="447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店舗名で検索</a:t>
            </a:r>
            <a:endParaRPr sz="12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7396125" y="3024675"/>
            <a:ext cx="1700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管理画面へ</a:t>
            </a:r>
            <a:endParaRPr sz="12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8311588" y="3069675"/>
            <a:ext cx="280200" cy="279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240725" y="325300"/>
            <a:ext cx="8520600" cy="46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800">
                <a:latin typeface="HiraKakuPro-W3"/>
                <a:ea typeface="HiraKakuPro-W3"/>
                <a:cs typeface="HiraKakuPro-W3"/>
                <a:sym typeface="HiraKakuPro-W3"/>
              </a:rPr>
              <a:t>3.　左側メニューから「テイクアウト　商品一覧」へ</a:t>
            </a:r>
            <a:endParaRPr b="1" sz="1800">
              <a:latin typeface="HiraKakuPro-W3"/>
              <a:ea typeface="HiraKakuPro-W3"/>
              <a:cs typeface="HiraKakuPro-W3"/>
              <a:sym typeface="HiraKakuPro-W3"/>
            </a:endParaRPr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240725" y="1502500"/>
            <a:ext cx="3521100" cy="8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ja" sz="1300">
                <a:latin typeface="HiraKakuPro-W3"/>
                <a:ea typeface="HiraKakuPro-W3"/>
                <a:cs typeface="HiraKakuPro-W3"/>
                <a:sym typeface="HiraKakuPro-W3"/>
              </a:rPr>
              <a:t>左メニューバーに「テイクアウト商品一覧」というメニューがない場合は、ディレクターに確認して下さい。</a:t>
            </a:r>
            <a:endParaRPr sz="1300">
              <a:latin typeface="HiraKakuPro-W3"/>
              <a:ea typeface="HiraKakuPro-W3"/>
              <a:cs typeface="HiraKakuPro-W3"/>
              <a:sym typeface="HiraKakuPro-W3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300"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375" y="923625"/>
            <a:ext cx="5071027" cy="349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240725" y="165525"/>
            <a:ext cx="8520600" cy="87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800">
                <a:latin typeface="HiraKakuPro-W3"/>
                <a:ea typeface="HiraKakuPro-W3"/>
                <a:cs typeface="HiraKakuPro-W3"/>
                <a:sym typeface="HiraKakuPro-W3"/>
              </a:rPr>
              <a:t>4</a:t>
            </a:r>
            <a:r>
              <a:rPr b="1" lang="ja" sz="1800">
                <a:latin typeface="HiraKakuPro-W3"/>
                <a:ea typeface="HiraKakuPro-W3"/>
                <a:cs typeface="HiraKakuPro-W3"/>
                <a:sym typeface="HiraKakuPro-W3"/>
              </a:rPr>
              <a:t>.「</a:t>
            </a:r>
            <a:r>
              <a:rPr b="1" lang="ja" sz="1800">
                <a:latin typeface="HiraKakuPro-W3"/>
                <a:ea typeface="HiraKakuPro-W3"/>
                <a:cs typeface="HiraKakuPro-W3"/>
                <a:sym typeface="HiraKakuPro-W3"/>
              </a:rPr>
              <a:t>エクスポート」をクリック</a:t>
            </a:r>
            <a:r>
              <a:rPr b="1" lang="ja" sz="1800"/>
              <a:t>　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675" y="847374"/>
            <a:ext cx="4096573" cy="22423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/>
          <p:nvPr/>
        </p:nvSpPr>
        <p:spPr>
          <a:xfrm>
            <a:off x="3765575" y="1037025"/>
            <a:ext cx="524400" cy="176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1100" y="2317175"/>
            <a:ext cx="3759276" cy="215842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/>
          <p:nvPr/>
        </p:nvSpPr>
        <p:spPr>
          <a:xfrm flipH="1">
            <a:off x="2629786" y="2985839"/>
            <a:ext cx="816300" cy="210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/>
          <p:nvPr/>
        </p:nvSpPr>
        <p:spPr>
          <a:xfrm flipH="1">
            <a:off x="2629786" y="2662380"/>
            <a:ext cx="816300" cy="210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4883450" y="847375"/>
            <a:ext cx="4159200" cy="33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latin typeface="HiraKakuPro-W3"/>
                <a:ea typeface="HiraKakuPro-W3"/>
                <a:cs typeface="HiraKakuPro-W3"/>
                <a:sym typeface="HiraKakuPro-W3"/>
              </a:rPr>
              <a:t>新規でテイクアウトを作成する場合は、エクスポートデータ（csv）がないため、</a:t>
            </a:r>
            <a:r>
              <a:rPr lang="ja" sz="1200">
                <a:highlight>
                  <a:schemeClr val="accent6"/>
                </a:highlight>
                <a:latin typeface="HiraKakuPro-W3"/>
                <a:ea typeface="HiraKakuPro-W3"/>
                <a:cs typeface="HiraKakuPro-W3"/>
                <a:sym typeface="HiraKakuPro-W3"/>
              </a:rPr>
              <a:t>CMSID「</a:t>
            </a:r>
            <a:r>
              <a:rPr lang="ja" sz="1050">
                <a:highlight>
                  <a:schemeClr val="accent6"/>
                </a:highlight>
                <a:latin typeface="HiraKakuPro-W3"/>
                <a:ea typeface="HiraKakuPro-W3"/>
                <a:cs typeface="HiraKakuPro-W3"/>
                <a:sym typeface="HiraKakuPro-W3"/>
              </a:rPr>
              <a:t>2432</a:t>
            </a:r>
            <a:r>
              <a:rPr lang="ja" sz="1200">
                <a:highlight>
                  <a:schemeClr val="accent6"/>
                </a:highlight>
                <a:latin typeface="HiraKakuPro-W3"/>
                <a:ea typeface="HiraKakuPro-W3"/>
                <a:cs typeface="HiraKakuPro-W3"/>
                <a:sym typeface="HiraKakuPro-W3"/>
              </a:rPr>
              <a:t>」のアカウントに入り、csvデータをエクスポート</a:t>
            </a:r>
            <a:r>
              <a:rPr lang="ja" sz="1200">
                <a:latin typeface="HiraKakuPro-W3"/>
                <a:ea typeface="HiraKakuPro-W3"/>
                <a:cs typeface="HiraKakuPro-W3"/>
                <a:sym typeface="HiraKakuPro-W3"/>
              </a:rPr>
              <a:t>して下さい。</a:t>
            </a:r>
            <a:endParaRPr sz="1200">
              <a:latin typeface="HiraKakuPro-W3"/>
              <a:ea typeface="HiraKakuPro-W3"/>
              <a:cs typeface="HiraKakuPro-W3"/>
              <a:sym typeface="HiraKakuPro-W3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ja" sz="1200">
                <a:latin typeface="HiraKakuPro-W3"/>
                <a:ea typeface="HiraKakuPro-W3"/>
                <a:cs typeface="HiraKakuPro-W3"/>
                <a:sym typeface="HiraKakuPro-W3"/>
              </a:rPr>
              <a:t>→</a:t>
            </a:r>
            <a:r>
              <a:rPr lang="ja" sz="1200">
                <a:latin typeface="HiraKakuPro-W3"/>
                <a:ea typeface="HiraKakuPro-W3"/>
                <a:cs typeface="HiraKakuPro-W3"/>
                <a:sym typeface="HiraKakuPro-W3"/>
              </a:rPr>
              <a:t>「商品データ」と「</a:t>
            </a:r>
            <a:r>
              <a:rPr lang="ja" sz="1200">
                <a:latin typeface="HiraKakuPro-W3"/>
                <a:ea typeface="HiraKakuPro-W3"/>
                <a:cs typeface="HiraKakuPro-W3"/>
                <a:sym typeface="HiraKakuPro-W3"/>
              </a:rPr>
              <a:t>カテゴリデータ</a:t>
            </a:r>
            <a:r>
              <a:rPr lang="ja" sz="1200">
                <a:latin typeface="HiraKakuPro-W3"/>
                <a:ea typeface="HiraKakuPro-W3"/>
                <a:cs typeface="HiraKakuPro-W3"/>
                <a:sym typeface="HiraKakuPro-W3"/>
              </a:rPr>
              <a:t>」を</a:t>
            </a:r>
            <a:r>
              <a:rPr lang="ja" sz="1200">
                <a:latin typeface="HiraKakuPro-W3"/>
                <a:ea typeface="HiraKakuPro-W3"/>
                <a:cs typeface="HiraKakuPro-W3"/>
                <a:sym typeface="HiraKakuPro-W3"/>
              </a:rPr>
              <a:t>ダウンロード</a:t>
            </a:r>
            <a:endParaRPr sz="1200">
              <a:latin typeface="HiraKakuPro-W3"/>
              <a:ea typeface="HiraKakuPro-W3"/>
              <a:cs typeface="HiraKakuPro-W3"/>
              <a:sym typeface="HiraKakuPro-W3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240725" y="272700"/>
            <a:ext cx="8520600" cy="44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800">
                <a:latin typeface="HiraKakuPro-W3"/>
                <a:ea typeface="HiraKakuPro-W3"/>
                <a:cs typeface="HiraKakuPro-W3"/>
                <a:sym typeface="HiraKakuPro-W3"/>
              </a:rPr>
              <a:t>5</a:t>
            </a:r>
            <a:r>
              <a:rPr b="1" lang="ja" sz="1800">
                <a:latin typeface="HiraKakuPro-W3"/>
                <a:ea typeface="HiraKakuPro-W3"/>
                <a:cs typeface="HiraKakuPro-W3"/>
                <a:sym typeface="HiraKakuPro-W3"/>
              </a:rPr>
              <a:t>.</a:t>
            </a:r>
            <a:r>
              <a:rPr b="1" lang="ja" sz="1800">
                <a:latin typeface="HiraKakuPro-W3"/>
                <a:ea typeface="HiraKakuPro-W3"/>
                <a:cs typeface="HiraKakuPro-W3"/>
                <a:sym typeface="HiraKakuPro-W3"/>
              </a:rPr>
              <a:t>カテゴリデータcsvにヒアリングシートの内容をコピペ</a:t>
            </a:r>
            <a:endParaRPr b="1" sz="1800">
              <a:latin typeface="HiraKakuPro-W3"/>
              <a:ea typeface="HiraKakuPro-W3"/>
              <a:cs typeface="HiraKakuPro-W3"/>
              <a:sym typeface="HiraKakuPro-W3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700" y="864200"/>
            <a:ext cx="2339425" cy="160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400" y="3384524"/>
            <a:ext cx="4713501" cy="140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/>
          <p:nvPr/>
        </p:nvSpPr>
        <p:spPr>
          <a:xfrm>
            <a:off x="554775" y="3836475"/>
            <a:ext cx="1993500" cy="818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7" name="Google Shape;107;p18"/>
          <p:cNvCxnSpPr/>
          <p:nvPr/>
        </p:nvCxnSpPr>
        <p:spPr>
          <a:xfrm rot="10800000">
            <a:off x="1043500" y="2143975"/>
            <a:ext cx="771300" cy="1701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325" y="983788"/>
            <a:ext cx="2583725" cy="148525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>
            <p:ph type="title"/>
          </p:nvPr>
        </p:nvSpPr>
        <p:spPr>
          <a:xfrm>
            <a:off x="240725" y="272700"/>
            <a:ext cx="8520600" cy="44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800">
                <a:latin typeface="HiraKakuPro-W3"/>
                <a:ea typeface="HiraKakuPro-W3"/>
                <a:cs typeface="HiraKakuPro-W3"/>
                <a:sym typeface="HiraKakuPro-W3"/>
              </a:rPr>
              <a:t>6</a:t>
            </a:r>
            <a:r>
              <a:rPr b="1" lang="ja" sz="1800">
                <a:latin typeface="HiraKakuPro-W3"/>
                <a:ea typeface="HiraKakuPro-W3"/>
                <a:cs typeface="HiraKakuPro-W3"/>
                <a:sym typeface="HiraKakuPro-W3"/>
              </a:rPr>
              <a:t>.</a:t>
            </a:r>
            <a:r>
              <a:rPr b="1" lang="ja" sz="1800">
                <a:latin typeface="HiraKakuPro-W3"/>
                <a:ea typeface="HiraKakuPro-W3"/>
                <a:cs typeface="HiraKakuPro-W3"/>
                <a:sym typeface="HiraKakuPro-W3"/>
              </a:rPr>
              <a:t>商品データcsvにヒアリングシートの内容をコピペ</a:t>
            </a:r>
            <a:endParaRPr b="1" sz="1800">
              <a:latin typeface="HiraKakuPro-W3"/>
              <a:ea typeface="HiraKakuPro-W3"/>
              <a:cs typeface="HiraKakuPro-W3"/>
              <a:sym typeface="HiraKakuPro-W3"/>
            </a:endParaRPr>
          </a:p>
        </p:txBody>
      </p:sp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5782200" y="2770050"/>
            <a:ext cx="1812900" cy="3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ja" sz="1200"/>
              <a:t>※</a:t>
            </a:r>
            <a:r>
              <a:rPr lang="ja" sz="1200"/>
              <a:t>一番上の例は除く</a:t>
            </a:r>
            <a:endParaRPr sz="1200"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71" y="2731625"/>
            <a:ext cx="5536401" cy="2255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19"/>
          <p:cNvCxnSpPr/>
          <p:nvPr/>
        </p:nvCxnSpPr>
        <p:spPr>
          <a:xfrm rot="10800000">
            <a:off x="1043500" y="2143975"/>
            <a:ext cx="771300" cy="1701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7" name="Google Shape;117;p19"/>
          <p:cNvSpPr/>
          <p:nvPr/>
        </p:nvSpPr>
        <p:spPr>
          <a:xfrm>
            <a:off x="240725" y="3450950"/>
            <a:ext cx="5367300" cy="1250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8975" y="3089689"/>
            <a:ext cx="3974103" cy="164226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>
            <p:ph type="title"/>
          </p:nvPr>
        </p:nvSpPr>
        <p:spPr>
          <a:xfrm>
            <a:off x="240725" y="27535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800">
                <a:latin typeface="HiraKakuPro-W3"/>
                <a:ea typeface="HiraKakuPro-W3"/>
                <a:cs typeface="HiraKakuPro-W3"/>
                <a:sym typeface="HiraKakuPro-W3"/>
              </a:rPr>
              <a:t>7</a:t>
            </a:r>
            <a:r>
              <a:rPr b="1" lang="ja" sz="1800">
                <a:latin typeface="HiraKakuPro-W3"/>
                <a:ea typeface="HiraKakuPro-W3"/>
                <a:cs typeface="HiraKakuPro-W3"/>
                <a:sym typeface="HiraKakuPro-W3"/>
              </a:rPr>
              <a:t>.「</a:t>
            </a:r>
            <a:r>
              <a:rPr b="1" lang="ja" sz="1800">
                <a:latin typeface="HiraKakuPro-W3"/>
                <a:ea typeface="HiraKakuPro-W3"/>
                <a:cs typeface="HiraKakuPro-W3"/>
                <a:sym typeface="HiraKakuPro-W3"/>
              </a:rPr>
              <a:t>インポート</a:t>
            </a:r>
            <a:r>
              <a:rPr b="1" lang="ja" sz="1800">
                <a:latin typeface="HiraKakuPro-W3"/>
                <a:ea typeface="HiraKakuPro-W3"/>
                <a:cs typeface="HiraKakuPro-W3"/>
                <a:sym typeface="HiraKakuPro-W3"/>
              </a:rPr>
              <a:t>」をクリック</a:t>
            </a:r>
            <a:r>
              <a:rPr b="1" lang="ja" sz="2100">
                <a:latin typeface="HiraKakuPro-W3"/>
                <a:ea typeface="HiraKakuPro-W3"/>
                <a:cs typeface="HiraKakuPro-W3"/>
                <a:sym typeface="HiraKakuPro-W3"/>
              </a:rPr>
              <a:t>　</a:t>
            </a:r>
            <a:endParaRPr b="1" sz="2100">
              <a:latin typeface="HiraKakuPro-W3"/>
              <a:ea typeface="HiraKakuPro-W3"/>
              <a:cs typeface="HiraKakuPro-W3"/>
              <a:sym typeface="HiraKakuPro-W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675" y="847374"/>
            <a:ext cx="4096573" cy="224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/>
          <p:nvPr/>
        </p:nvSpPr>
        <p:spPr>
          <a:xfrm>
            <a:off x="3394525" y="1037025"/>
            <a:ext cx="434700" cy="176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0"/>
          <p:cNvSpPr/>
          <p:nvPr/>
        </p:nvSpPr>
        <p:spPr>
          <a:xfrm flipH="1">
            <a:off x="1886936" y="3967252"/>
            <a:ext cx="816300" cy="210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0"/>
          <p:cNvSpPr/>
          <p:nvPr/>
        </p:nvSpPr>
        <p:spPr>
          <a:xfrm flipH="1">
            <a:off x="1886936" y="3643792"/>
            <a:ext cx="816300" cy="210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4923475" y="989325"/>
            <a:ext cx="4159200" cy="33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latin typeface="HiraKakuPro-W3"/>
                <a:ea typeface="HiraKakuPro-W3"/>
                <a:cs typeface="HiraKakuPro-W3"/>
                <a:sym typeface="HiraKakuPro-W3"/>
              </a:rPr>
              <a:t>CMSに戻って、「インポート」をクリック。</a:t>
            </a:r>
            <a:endParaRPr sz="1200">
              <a:latin typeface="HiraKakuPro-W3"/>
              <a:ea typeface="HiraKakuPro-W3"/>
              <a:cs typeface="HiraKakuPro-W3"/>
              <a:sym typeface="HiraKakuPro-W3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" sz="1200">
                <a:latin typeface="HiraKakuPro-W3"/>
                <a:ea typeface="HiraKakuPro-W3"/>
                <a:cs typeface="HiraKakuPro-W3"/>
                <a:sym typeface="HiraKakuPro-W3"/>
              </a:rPr>
              <a:t>先程つくった、「商品データ」「カテゴリデータ」の</a:t>
            </a:r>
            <a:endParaRPr sz="1200">
              <a:latin typeface="HiraKakuPro-W3"/>
              <a:ea typeface="HiraKakuPro-W3"/>
              <a:cs typeface="HiraKakuPro-W3"/>
              <a:sym typeface="HiraKakuPro-W3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" sz="1200">
                <a:latin typeface="HiraKakuPro-W3"/>
                <a:ea typeface="HiraKakuPro-W3"/>
                <a:cs typeface="HiraKakuPro-W3"/>
                <a:sym typeface="HiraKakuPro-W3"/>
              </a:rPr>
              <a:t>csvファイルをそれぞれインポートする。</a:t>
            </a:r>
            <a:endParaRPr sz="1200">
              <a:latin typeface="HiraKakuPro-W3"/>
              <a:ea typeface="HiraKakuPro-W3"/>
              <a:cs typeface="HiraKakuPro-W3"/>
              <a:sym typeface="HiraKakuPro-W3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latin typeface="HiraKakuPro-W3"/>
              <a:ea typeface="HiraKakuPro-W3"/>
              <a:cs typeface="HiraKakuPro-W3"/>
              <a:sym typeface="HiraKakuPro-W3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5811125" y="2943175"/>
            <a:ext cx="2868000" cy="19086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HiraKakuPro-W3"/>
                <a:ea typeface="HiraKakuPro-W3"/>
                <a:cs typeface="HiraKakuPro-W3"/>
                <a:sym typeface="HiraKakuPro-W3"/>
              </a:rPr>
              <a:t>※この際にCSVファイルであることを確認すること。</a:t>
            </a:r>
            <a:endParaRPr>
              <a:latin typeface="HiraKakuPro-W3"/>
              <a:ea typeface="HiraKakuPro-W3"/>
              <a:cs typeface="HiraKakuPro-W3"/>
              <a:sym typeface="HiraKakuPro-W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iraKakuPro-W3"/>
              <a:ea typeface="HiraKakuPro-W3"/>
              <a:cs typeface="HiraKakuPro-W3"/>
              <a:sym typeface="HiraKakuPro-W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HiraKakuPro-W3"/>
                <a:ea typeface="HiraKakuPro-W3"/>
                <a:cs typeface="HiraKakuPro-W3"/>
                <a:sym typeface="HiraKakuPro-W3"/>
              </a:rPr>
              <a:t>エクセルなどで開くと、ファイル形式がCSV以外になっていることがあるので、その場合作ったものをCSVファイルとして書き出してからアップロードすること。</a:t>
            </a:r>
            <a:endParaRPr>
              <a:latin typeface="HiraKakuPro-W3"/>
              <a:ea typeface="HiraKakuPro-W3"/>
              <a:cs typeface="HiraKakuPro-W3"/>
              <a:sym typeface="HiraKakuPro-W3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311700" y="375350"/>
            <a:ext cx="8520600" cy="42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ja" sz="1820">
                <a:latin typeface="HiraKakuPro-W3"/>
                <a:ea typeface="HiraKakuPro-W3"/>
                <a:cs typeface="HiraKakuPro-W3"/>
                <a:sym typeface="HiraKakuPro-W3"/>
              </a:rPr>
              <a:t>8.「</a:t>
            </a:r>
            <a:r>
              <a:rPr b="1" lang="ja" sz="1820">
                <a:latin typeface="HiraKakuPro-W3"/>
                <a:ea typeface="HiraKakuPro-W3"/>
                <a:cs typeface="HiraKakuPro-W3"/>
                <a:sym typeface="HiraKakuPro-W3"/>
              </a:rPr>
              <a:t>店舗情報」をクリック</a:t>
            </a:r>
            <a:endParaRPr b="1" sz="1820">
              <a:latin typeface="HiraKakuPro-W3"/>
              <a:ea typeface="HiraKakuPro-W3"/>
              <a:cs typeface="HiraKakuPro-W3"/>
              <a:sym typeface="HiraKakuPro-W3"/>
            </a:endParaRPr>
          </a:p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5596600" y="1227775"/>
            <a:ext cx="5387700" cy="33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ja">
                <a:latin typeface="HiraKakuPro-W3"/>
                <a:ea typeface="HiraKakuPro-W3"/>
                <a:cs typeface="HiraKakuPro-W3"/>
                <a:sym typeface="HiraKakuPro-W3"/>
              </a:rPr>
              <a:t>営業時間管理をクリック</a:t>
            </a:r>
            <a:endParaRPr>
              <a:latin typeface="HiraKakuPro-W3"/>
              <a:ea typeface="HiraKakuPro-W3"/>
              <a:cs typeface="HiraKakuPro-W3"/>
              <a:sym typeface="HiraKakuPro-W3"/>
            </a:endParaRPr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79350"/>
            <a:ext cx="3890550" cy="246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1025" y="3099725"/>
            <a:ext cx="4068577" cy="222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