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3" r:id="rId5"/>
    <p:sldId id="265" r:id="rId6"/>
    <p:sldId id="266" r:id="rId7"/>
    <p:sldId id="269"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2C724-2CC5-49CD-81E3-2274C74BEE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A94F0CC-0E64-4A23-B5F0-85327924B7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2815171-4B27-44F8-B23C-700E6D0F7547}"/>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6DA8763A-94DF-46F2-A756-8F623895A7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B4A9C4-DF5F-426B-A5A9-DD4D1FA7033D}"/>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76916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91D2F2-76BE-4B8C-BA3D-364C7F0E7D7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F25B2B-10E4-4A66-BE78-B1CFEA7F65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3765DE-B433-4001-90CC-37EBC262E5BD}"/>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1C27918B-D135-4A6B-BDE3-E815EB4A79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D28A2C-3C48-4A2B-AF4E-021AA7C57D1B}"/>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283824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9169CCF-0A94-43A9-A632-69A76AE66CC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C8EBEA-31D6-4940-9D0C-1B99C2452B6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C609E4-21C8-4208-9EEC-EDB0B32C2817}"/>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DE973D98-D41B-4BE4-A8B5-D3A132060C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C84E0D-DDB7-4D7C-80B2-FB6F38AA0C28}"/>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239690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6A521F-A260-478D-BE5D-E94C8F16FDF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864EB74-9BE7-4D12-B25C-0436CEDF4A9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808D96-832D-43A2-9BE6-9143BE528146}"/>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2D283461-EBA7-49B0-BE86-06596D0B01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456865-9939-428B-9E6F-C6EEF54CA836}"/>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266456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7F73FB-12B9-4373-AAE5-FFD8DCB6258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A071EA-57DE-4068-A72C-D46AA75051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BE2947B-4344-4377-B830-ADC15834BED4}"/>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BF5D0825-6C50-4601-9CC3-B88C72CBD7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F84E65-4A13-498F-B699-6ABD3EDFA89C}"/>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297594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FDEC4-D45E-470B-99CD-B7456EDA1B7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8A7699-6D46-448A-B730-D4540033D6F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31BB949-E6DA-4800-B164-11F9AA1E717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A1E7B6E-8FCB-4368-8A95-E766E89BC1EA}"/>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6" name="フッター プレースホルダー 5">
            <a:extLst>
              <a:ext uri="{FF2B5EF4-FFF2-40B4-BE49-F238E27FC236}">
                <a16:creationId xmlns:a16="http://schemas.microsoft.com/office/drawing/2014/main" id="{3272E5BC-4E0B-4B3F-9E1C-D7400A15D5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E0ABEE-0896-4505-A6C2-E554E3F524B0}"/>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11262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02899E-FA74-4030-8216-699BBF94031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98C892-4EC5-4692-BD7E-C993F67D63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87CFB56-DF69-4BDC-A14B-F1646B71FC3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657AFA-CF57-47E6-8DB2-BC86CB4DC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A3363B3-1620-4D8C-9BD6-3AB0C07BB3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4F1C0E5-E4B9-44A1-AB0A-0B4B53F75689}"/>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8" name="フッター プレースホルダー 7">
            <a:extLst>
              <a:ext uri="{FF2B5EF4-FFF2-40B4-BE49-F238E27FC236}">
                <a16:creationId xmlns:a16="http://schemas.microsoft.com/office/drawing/2014/main" id="{5DE053EA-5AA4-469E-8AE8-A78B8701454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48B74A2-B1C3-4157-A3E8-ECAC6D1C7E15}"/>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94463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A07297-DB0D-4AB9-A3C4-0CD0D24CE16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5715574-66A2-4F93-A4F4-6E4C0550756D}"/>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4" name="フッター プレースホルダー 3">
            <a:extLst>
              <a:ext uri="{FF2B5EF4-FFF2-40B4-BE49-F238E27FC236}">
                <a16:creationId xmlns:a16="http://schemas.microsoft.com/office/drawing/2014/main" id="{5B8950DA-CA2A-4EBE-9F11-8144436389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271CB8A-41E0-4055-BE5B-90D293756D6F}"/>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123701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5BF1A16-226D-41A3-8F11-64D3EA9D0E61}"/>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3" name="フッター プレースホルダー 2">
            <a:extLst>
              <a:ext uri="{FF2B5EF4-FFF2-40B4-BE49-F238E27FC236}">
                <a16:creationId xmlns:a16="http://schemas.microsoft.com/office/drawing/2014/main" id="{4FC69643-95FE-48CE-931E-8D7FFB587C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35919E1-5352-42FA-A217-477DCF58BF3C}"/>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372374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EEB427-1633-4941-A10B-7C082C0CD8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2E413D-E173-4C38-85AA-40D8A71E2A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BA39148-4BCA-4C2A-AE63-D6B102955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DDBCDF7-E1D5-4573-BAB2-1F13F6BCCDE9}"/>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6" name="フッター プレースホルダー 5">
            <a:extLst>
              <a:ext uri="{FF2B5EF4-FFF2-40B4-BE49-F238E27FC236}">
                <a16:creationId xmlns:a16="http://schemas.microsoft.com/office/drawing/2014/main" id="{9F299586-BDFC-4858-8632-CFA82C47F2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85A404-E9D6-4904-92E1-3B73FCFFEF8C}"/>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347027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914D74-52D8-4045-A56F-D67BE863563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604DB9B-44D0-412D-BD6E-8E12DB88B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5759EB9-8CDE-4AD3-BA91-1BA8359A3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5BF38F4-3CB4-47B9-A0D6-92995F076639}"/>
              </a:ext>
            </a:extLst>
          </p:cNvPr>
          <p:cNvSpPr>
            <a:spLocks noGrp="1"/>
          </p:cNvSpPr>
          <p:nvPr>
            <p:ph type="dt" sz="half" idx="10"/>
          </p:nvPr>
        </p:nvSpPr>
        <p:spPr/>
        <p:txBody>
          <a:bodyPr/>
          <a:lstStyle/>
          <a:p>
            <a:fld id="{332CBEED-5659-465D-8A06-D2F4CF0CE663}" type="datetimeFigureOut">
              <a:rPr kumimoji="1" lang="ja-JP" altLang="en-US" smtClean="0"/>
              <a:t>2022/6/10</a:t>
            </a:fld>
            <a:endParaRPr kumimoji="1" lang="ja-JP" altLang="en-US"/>
          </a:p>
        </p:txBody>
      </p:sp>
      <p:sp>
        <p:nvSpPr>
          <p:cNvPr id="6" name="フッター プレースホルダー 5">
            <a:extLst>
              <a:ext uri="{FF2B5EF4-FFF2-40B4-BE49-F238E27FC236}">
                <a16:creationId xmlns:a16="http://schemas.microsoft.com/office/drawing/2014/main" id="{F860BD7F-304A-4D23-BB28-F36FE8AC1B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5B4F06-AD9D-4E92-9ECE-28DC5F8691E6}"/>
              </a:ext>
            </a:extLst>
          </p:cNvPr>
          <p:cNvSpPr>
            <a:spLocks noGrp="1"/>
          </p:cNvSpPr>
          <p:nvPr>
            <p:ph type="sldNum" sz="quarter" idx="12"/>
          </p:nvPr>
        </p:nvSpPr>
        <p:spPr/>
        <p:txBody>
          <a:body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86902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14C58B8-3A34-4F3F-8D8B-812B458D1D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49E427-19D9-4A3B-BF11-19B53ED01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110391-4C95-4C35-AAE0-C6AA58C69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CBEED-5659-465D-8A06-D2F4CF0CE663}" type="datetimeFigureOut">
              <a:rPr kumimoji="1" lang="ja-JP" altLang="en-US" smtClean="0"/>
              <a:t>2022/6/10</a:t>
            </a:fld>
            <a:endParaRPr kumimoji="1" lang="ja-JP" altLang="en-US"/>
          </a:p>
        </p:txBody>
      </p:sp>
      <p:sp>
        <p:nvSpPr>
          <p:cNvPr id="5" name="フッター プレースホルダー 4">
            <a:extLst>
              <a:ext uri="{FF2B5EF4-FFF2-40B4-BE49-F238E27FC236}">
                <a16:creationId xmlns:a16="http://schemas.microsoft.com/office/drawing/2014/main" id="{408F803E-2204-4B08-ADDE-41CFECABEE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6E23EDE-1137-4C26-BF1C-D941D16EC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7C26A-FCB5-4B7C-9642-8BC9EC91AB75}" type="slidenum">
              <a:rPr kumimoji="1" lang="ja-JP" altLang="en-US" smtClean="0"/>
              <a:t>‹#›</a:t>
            </a:fld>
            <a:endParaRPr kumimoji="1" lang="ja-JP" altLang="en-US"/>
          </a:p>
        </p:txBody>
      </p:sp>
    </p:spTree>
    <p:extLst>
      <p:ext uri="{BB962C8B-B14F-4D97-AF65-F5344CB8AC3E}">
        <p14:creationId xmlns:p14="http://schemas.microsoft.com/office/powerpoint/2010/main" val="197392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536FAC0F-1D43-43AB-978F-274497FCD728}"/>
              </a:ext>
            </a:extLst>
          </p:cNvPr>
          <p:cNvSpPr>
            <a:spLocks noGrp="1"/>
          </p:cNvSpPr>
          <p:nvPr>
            <p:ph type="subTitle" idx="1"/>
          </p:nvPr>
        </p:nvSpPr>
        <p:spPr>
          <a:xfrm>
            <a:off x="409303" y="174332"/>
            <a:ext cx="11556274" cy="487519"/>
          </a:xfrm>
          <a:noFill/>
          <a:ln>
            <a:noFill/>
          </a:ln>
        </p:spPr>
        <p:txBody>
          <a:bodyPr anchor="ctr">
            <a:normAutofit/>
          </a:bodyPr>
          <a:lstStyle/>
          <a:p>
            <a:pPr algn="l"/>
            <a:r>
              <a:rPr kumimoji="1" lang="ja-JP" altLang="en-US" sz="1800" b="1" dirty="0"/>
              <a:t>特定商取引法に基づく表記</a:t>
            </a:r>
          </a:p>
        </p:txBody>
      </p:sp>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2105465562"/>
              </p:ext>
            </p:extLst>
          </p:nvPr>
        </p:nvGraphicFramePr>
        <p:xfrm>
          <a:off x="6346742" y="1518560"/>
          <a:ext cx="5054993" cy="4612800"/>
        </p:xfrm>
        <a:graphic>
          <a:graphicData uri="http://schemas.openxmlformats.org/drawingml/2006/table">
            <a:tbl>
              <a:tblPr/>
              <a:tblGrid>
                <a:gridCol w="1434881">
                  <a:extLst>
                    <a:ext uri="{9D8B030D-6E8A-4147-A177-3AD203B41FA5}">
                      <a16:colId xmlns:a16="http://schemas.microsoft.com/office/drawing/2014/main" val="4129526994"/>
                    </a:ext>
                  </a:extLst>
                </a:gridCol>
                <a:gridCol w="3620112">
                  <a:extLst>
                    <a:ext uri="{9D8B030D-6E8A-4147-A177-3AD203B41FA5}">
                      <a16:colId xmlns:a16="http://schemas.microsoft.com/office/drawing/2014/main" val="1177872790"/>
                    </a:ext>
                  </a:extLst>
                </a:gridCol>
              </a:tblGrid>
              <a:tr h="347783">
                <a:tc>
                  <a:txBody>
                    <a:bodyPr/>
                    <a:lstStyle/>
                    <a:p>
                      <a:pPr algn="l" fontAlgn="base"/>
                      <a:r>
                        <a:rPr lang="zh-TW" altLang="en-US" sz="1000" dirty="0">
                          <a:effectLst/>
                          <a:latin typeface="メイリオ" panose="020B0604030504040204" pitchFamily="50" charset="-128"/>
                          <a:ea typeface="メイリオ" panose="020B0604030504040204" pitchFamily="50" charset="-128"/>
                        </a:rPr>
                        <a:t>販売事業者名</a:t>
                      </a:r>
                    </a:p>
                  </a:txBody>
                  <a:tcPr marL="101100" marR="101100" marT="101100" marB="101100" anchor="ctr">
                    <a:lnL>
                      <a:noFill/>
                    </a:lnL>
                    <a:lnR>
                      <a:noFill/>
                    </a:lnR>
                    <a:lnT>
                      <a:noFill/>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店舗名</a:t>
                      </a:r>
                      <a:r>
                        <a:rPr lang="en-US" altLang="ja-JP" sz="1000" dirty="0">
                          <a:effectLst/>
                          <a:latin typeface="メイリオ" panose="020B0604030504040204" pitchFamily="50" charset="-128"/>
                          <a:ea typeface="メイリオ" panose="020B0604030504040204" pitchFamily="50" charset="-128"/>
                        </a:rPr>
                        <a: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r h="493367">
                <a:tc>
                  <a:txBody>
                    <a:bodyPr/>
                    <a:lstStyle/>
                    <a:p>
                      <a:pPr algn="l" fontAlgn="base"/>
                      <a:r>
                        <a:rPr lang="ja-JP" altLang="en-US" sz="1000" dirty="0">
                          <a:effectLst/>
                          <a:latin typeface="メイリオ" panose="020B0604030504040204" pitchFamily="50" charset="-128"/>
                          <a:ea typeface="メイリオ" panose="020B0604030504040204" pitchFamily="50" charset="-128"/>
                        </a:rPr>
                        <a:t>代表者または運営統括責任者名</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店舗代表者名</a:t>
                      </a:r>
                      <a:r>
                        <a:rPr lang="en-US" altLang="ja-JP" sz="1000" dirty="0">
                          <a:effectLst/>
                          <a:latin typeface="メイリオ" panose="020B0604030504040204" pitchFamily="50" charset="-128"/>
                          <a:ea typeface="メイリオ" panose="020B0604030504040204" pitchFamily="50" charset="-128"/>
                        </a:rPr>
                        <a: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656034898"/>
                  </a:ext>
                </a:extLst>
              </a:tr>
              <a:tr h="347783">
                <a:tc>
                  <a:txBody>
                    <a:bodyPr/>
                    <a:lstStyle/>
                    <a:p>
                      <a:pPr algn="l" fontAlgn="base"/>
                      <a:r>
                        <a:rPr lang="zh-TW" altLang="en-US" sz="1000" dirty="0">
                          <a:effectLst/>
                          <a:latin typeface="メイリオ" panose="020B0604030504040204" pitchFamily="50" charset="-128"/>
                          <a:ea typeface="メイリオ" panose="020B0604030504040204" pitchFamily="50" charset="-128"/>
                        </a:rPr>
                        <a:t>販売事業者所在地</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店舗住所</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062513473"/>
                  </a:ext>
                </a:extLst>
              </a:tr>
              <a:tr h="347783">
                <a:tc>
                  <a:txBody>
                    <a:bodyPr/>
                    <a:lstStyle/>
                    <a:p>
                      <a:pPr algn="l" fontAlgn="base"/>
                      <a:r>
                        <a:rPr lang="ja-JP" altLang="en-US" sz="1000">
                          <a:effectLst/>
                          <a:latin typeface="メイリオ" panose="020B0604030504040204" pitchFamily="50" charset="-128"/>
                          <a:ea typeface="メイリオ" panose="020B0604030504040204" pitchFamily="50" charset="-128"/>
                        </a:rPr>
                        <a:t>営業時間</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店舗営業時間</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3291175"/>
                  </a:ext>
                </a:extLst>
              </a:tr>
              <a:tr h="347783">
                <a:tc>
                  <a:txBody>
                    <a:bodyPr/>
                    <a:lstStyle/>
                    <a:p>
                      <a:pPr algn="l" fontAlgn="base"/>
                      <a:r>
                        <a:rPr lang="ja-JP" altLang="en-US" sz="1000" dirty="0">
                          <a:effectLst/>
                          <a:latin typeface="メイリオ" panose="020B0604030504040204" pitchFamily="50" charset="-128"/>
                          <a:ea typeface="メイリオ" panose="020B0604030504040204" pitchFamily="50" charset="-128"/>
                        </a:rPr>
                        <a:t>電話番号</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店舗電話番号</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817557287"/>
                  </a:ext>
                </a:extLst>
              </a:tr>
              <a:tr h="347783">
                <a:tc>
                  <a:txBody>
                    <a:bodyPr/>
                    <a:lstStyle/>
                    <a:p>
                      <a:pPr algn="l" fontAlgn="base"/>
                      <a:r>
                        <a:rPr lang="ja-JP" altLang="en-US" sz="1000">
                          <a:effectLst/>
                          <a:latin typeface="メイリオ" panose="020B0604030504040204" pitchFamily="50" charset="-128"/>
                          <a:ea typeface="メイリオ" panose="020B0604030504040204" pitchFamily="50" charset="-128"/>
                        </a:rPr>
                        <a:t>販売価格</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当サイト上で表示された商品代金（表示価格）による販売</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615387647"/>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商品代金以外に必要な費用</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送料に関して店舗ヒアリング</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106000583"/>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代金の支払い時期および方法</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代引き払い：商品お引渡し時</a:t>
                      </a:r>
                      <a:br>
                        <a:rPr lang="ja-JP" altLang="en-US" sz="1000" dirty="0">
                          <a:effectLst/>
                          <a:latin typeface="メイリオ" panose="020B0604030504040204" pitchFamily="50" charset="-128"/>
                          <a:ea typeface="メイリオ" panose="020B0604030504040204" pitchFamily="50" charset="-128"/>
                        </a:rPr>
                      </a:br>
                      <a:r>
                        <a:rPr lang="ja-JP" altLang="en-US" sz="1000" dirty="0">
                          <a:effectLst/>
                          <a:latin typeface="メイリオ" panose="020B0604030504040204" pitchFamily="50" charset="-128"/>
                          <a:ea typeface="メイリオ" panose="020B0604030504040204" pitchFamily="50" charset="-128"/>
                        </a:rPr>
                        <a:t>クレジットカード払い：各カード会社引き落とし日</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435518864"/>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サービスの受け渡し時期および方法</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商品の準備が整い次第、お客様指定の住所に配送。</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783573184"/>
                  </a:ext>
                </a:extLst>
              </a:tr>
              <a:tr h="638951">
                <a:tc>
                  <a:txBody>
                    <a:bodyPr/>
                    <a:lstStyle/>
                    <a:p>
                      <a:pPr algn="l" fontAlgn="base"/>
                      <a:r>
                        <a:rPr lang="ja-JP" altLang="en-US" sz="1000">
                          <a:effectLst/>
                          <a:latin typeface="メイリオ" panose="020B0604030504040204" pitchFamily="50" charset="-128"/>
                          <a:ea typeface="メイリオ" panose="020B0604030504040204" pitchFamily="50" charset="-128"/>
                        </a:rPr>
                        <a:t>取り消しの取り扱い条件、解約条件</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お客様のご都合での返品はお断りさせて頂きます。</a:t>
                      </a:r>
                      <a:br>
                        <a:rPr lang="ja-JP" altLang="en-US" sz="1000" dirty="0">
                          <a:effectLst/>
                          <a:latin typeface="メイリオ" panose="020B0604030504040204" pitchFamily="50" charset="-128"/>
                          <a:ea typeface="メイリオ" panose="020B0604030504040204" pitchFamily="50" charset="-128"/>
                        </a:rPr>
                      </a:br>
                      <a:r>
                        <a:rPr lang="ja-JP" altLang="en-US" sz="1000" dirty="0">
                          <a:effectLst/>
                          <a:latin typeface="メイリオ" panose="020B0604030504040204" pitchFamily="50" charset="-128"/>
                          <a:ea typeface="メイリオ" panose="020B0604030504040204" pitchFamily="50" charset="-128"/>
                        </a:rPr>
                        <a:t>万一商品に不備があった場合、またはご注文と異なる商品であった場合は、直ちに購入店舗に直接お電話にてご連絡ください。</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2773116"/>
                  </a:ext>
                </a:extLst>
              </a:tr>
            </a:tbl>
          </a:graphicData>
        </a:graphic>
      </p:graphicFrame>
      <p:sp>
        <p:nvSpPr>
          <p:cNvPr id="9" name="テキスト ボックス 8">
            <a:extLst>
              <a:ext uri="{FF2B5EF4-FFF2-40B4-BE49-F238E27FC236}">
                <a16:creationId xmlns:a16="http://schemas.microsoft.com/office/drawing/2014/main" id="{7CA8E39A-F078-4276-95C8-4AC2FA72DCCD}"/>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16" name="字幕 2">
            <a:extLst>
              <a:ext uri="{FF2B5EF4-FFF2-40B4-BE49-F238E27FC236}">
                <a16:creationId xmlns:a16="http://schemas.microsoft.com/office/drawing/2014/main" id="{B6C2993C-CE7D-4457-AA92-C9AFD721AB3D}"/>
              </a:ext>
            </a:extLst>
          </p:cNvPr>
          <p:cNvSpPr txBox="1">
            <a:spLocks/>
          </p:cNvSpPr>
          <p:nvPr/>
        </p:nvSpPr>
        <p:spPr>
          <a:xfrm>
            <a:off x="4276725" y="150578"/>
            <a:ext cx="3638549" cy="640380"/>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200" dirty="0"/>
              <a:t>{*}</a:t>
            </a:r>
            <a:r>
              <a:rPr lang="ja-JP" altLang="en-US" sz="1200" dirty="0"/>
              <a:t>の記載があるものは店舗の情報に合わせて変更</a:t>
            </a:r>
            <a:endParaRPr lang="en-US" altLang="ja-JP" sz="1000" dirty="0"/>
          </a:p>
          <a:p>
            <a:pPr algn="l"/>
            <a:r>
              <a:rPr lang="ja-JP" altLang="en-US" sz="1200" dirty="0"/>
              <a:t>それ以外は固定文言</a:t>
            </a:r>
          </a:p>
        </p:txBody>
      </p:sp>
      <p:cxnSp>
        <p:nvCxnSpPr>
          <p:cNvPr id="15" name="直線コネクタ 14">
            <a:extLst>
              <a:ext uri="{FF2B5EF4-FFF2-40B4-BE49-F238E27FC236}">
                <a16:creationId xmlns:a16="http://schemas.microsoft.com/office/drawing/2014/main" id="{E7C978B7-FE92-CA93-47CF-7B388BA9F25F}"/>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87128075-CBB0-78A1-4C75-D8EA11D7605E}"/>
              </a:ext>
            </a:extLst>
          </p:cNvPr>
          <p:cNvGraphicFramePr>
            <a:graphicFrameLocks noGrp="1"/>
          </p:cNvGraphicFramePr>
          <p:nvPr>
            <p:extLst>
              <p:ext uri="{D42A27DB-BD31-4B8C-83A1-F6EECF244321}">
                <p14:modId xmlns:p14="http://schemas.microsoft.com/office/powerpoint/2010/main" val="408424474"/>
              </p:ext>
            </p:extLst>
          </p:nvPr>
        </p:nvGraphicFramePr>
        <p:xfrm>
          <a:off x="429036" y="1518560"/>
          <a:ext cx="5054993" cy="4765200"/>
        </p:xfrm>
        <a:graphic>
          <a:graphicData uri="http://schemas.openxmlformats.org/drawingml/2006/table">
            <a:tbl>
              <a:tblPr/>
              <a:tblGrid>
                <a:gridCol w="1434881">
                  <a:extLst>
                    <a:ext uri="{9D8B030D-6E8A-4147-A177-3AD203B41FA5}">
                      <a16:colId xmlns:a16="http://schemas.microsoft.com/office/drawing/2014/main" val="4129526994"/>
                    </a:ext>
                  </a:extLst>
                </a:gridCol>
                <a:gridCol w="3620112">
                  <a:extLst>
                    <a:ext uri="{9D8B030D-6E8A-4147-A177-3AD203B41FA5}">
                      <a16:colId xmlns:a16="http://schemas.microsoft.com/office/drawing/2014/main" val="1177872790"/>
                    </a:ext>
                  </a:extLst>
                </a:gridCol>
              </a:tblGrid>
              <a:tr h="347783">
                <a:tc>
                  <a:txBody>
                    <a:bodyPr/>
                    <a:lstStyle/>
                    <a:p>
                      <a:pPr algn="l" fontAlgn="base"/>
                      <a:r>
                        <a:rPr lang="zh-TW" altLang="en-US" sz="1000" dirty="0">
                          <a:effectLst/>
                          <a:latin typeface="メイリオ" panose="020B0604030504040204" pitchFamily="50" charset="-128"/>
                          <a:ea typeface="メイリオ" panose="020B0604030504040204" pitchFamily="50" charset="-128"/>
                        </a:rPr>
                        <a:t>販売事業者名</a:t>
                      </a:r>
                    </a:p>
                  </a:txBody>
                  <a:tcPr marL="101100" marR="101100" marT="101100" marB="101100" anchor="ctr">
                    <a:lnL>
                      <a:noFill/>
                    </a:lnL>
                    <a:lnR>
                      <a:noFill/>
                    </a:lnR>
                    <a:lnT>
                      <a:noFill/>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店舗名</a:t>
                      </a:r>
                      <a:r>
                        <a:rPr lang="en-US" altLang="ja-JP" sz="1000" dirty="0">
                          <a:effectLst/>
                          <a:latin typeface="メイリオ" panose="020B0604030504040204" pitchFamily="50" charset="-128"/>
                          <a:ea typeface="メイリオ" panose="020B0604030504040204" pitchFamily="50" charset="-128"/>
                        </a:rPr>
                        <a: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r h="493367">
                <a:tc>
                  <a:txBody>
                    <a:bodyPr/>
                    <a:lstStyle/>
                    <a:p>
                      <a:pPr algn="l" fontAlgn="base"/>
                      <a:r>
                        <a:rPr lang="ja-JP" altLang="en-US" sz="1000" dirty="0">
                          <a:effectLst/>
                          <a:latin typeface="メイリオ" panose="020B0604030504040204" pitchFamily="50" charset="-128"/>
                          <a:ea typeface="メイリオ" panose="020B0604030504040204" pitchFamily="50" charset="-128"/>
                        </a:rPr>
                        <a:t>代表者または運営統括責任者名</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店舗代表者名</a:t>
                      </a:r>
                      <a:r>
                        <a:rPr lang="en-US" altLang="ja-JP" sz="1000" dirty="0">
                          <a:effectLst/>
                          <a:latin typeface="メイリオ" panose="020B0604030504040204" pitchFamily="50" charset="-128"/>
                          <a:ea typeface="メイリオ" panose="020B0604030504040204" pitchFamily="50" charset="-128"/>
                        </a:rPr>
                        <a: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656034898"/>
                  </a:ext>
                </a:extLst>
              </a:tr>
              <a:tr h="347783">
                <a:tc>
                  <a:txBody>
                    <a:bodyPr/>
                    <a:lstStyle/>
                    <a:p>
                      <a:pPr algn="l" fontAlgn="base"/>
                      <a:r>
                        <a:rPr lang="zh-TW" altLang="en-US" sz="1000" dirty="0">
                          <a:effectLst/>
                          <a:latin typeface="メイリオ" panose="020B0604030504040204" pitchFamily="50" charset="-128"/>
                          <a:ea typeface="メイリオ" panose="020B0604030504040204" pitchFamily="50" charset="-128"/>
                        </a:rPr>
                        <a:t>販売事業者所在地</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店舗住所</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062513473"/>
                  </a:ext>
                </a:extLst>
              </a:tr>
              <a:tr h="347783">
                <a:tc>
                  <a:txBody>
                    <a:bodyPr/>
                    <a:lstStyle/>
                    <a:p>
                      <a:pPr algn="l" fontAlgn="base"/>
                      <a:r>
                        <a:rPr lang="ja-JP" altLang="en-US" sz="1000" dirty="0">
                          <a:effectLst/>
                          <a:latin typeface="メイリオ" panose="020B0604030504040204" pitchFamily="50" charset="-128"/>
                          <a:ea typeface="メイリオ" panose="020B0604030504040204" pitchFamily="50" charset="-128"/>
                        </a:rPr>
                        <a:t>営業時間</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店舗営業時間</a:t>
                      </a:r>
                      <a:r>
                        <a:rPr lang="en-US" altLang="ja-JP" sz="1000" dirty="0">
                          <a:effectLst/>
                          <a:latin typeface="メイリオ" panose="020B0604030504040204" pitchFamily="50" charset="-128"/>
                          <a:ea typeface="メイリオ" panose="020B0604030504040204" pitchFamily="50" charset="-128"/>
                        </a:rPr>
                        <a: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3291175"/>
                  </a:ext>
                </a:extLst>
              </a:tr>
              <a:tr h="347783">
                <a:tc>
                  <a:txBody>
                    <a:bodyPr/>
                    <a:lstStyle/>
                    <a:p>
                      <a:pPr algn="l" fontAlgn="base"/>
                      <a:r>
                        <a:rPr lang="ja-JP" altLang="en-US" sz="1000">
                          <a:effectLst/>
                          <a:latin typeface="メイリオ" panose="020B0604030504040204" pitchFamily="50" charset="-128"/>
                          <a:ea typeface="メイリオ" panose="020B0604030504040204" pitchFamily="50" charset="-128"/>
                        </a:rPr>
                        <a:t>電話番号</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店舗電話番号</a:t>
                      </a:r>
                      <a:r>
                        <a:rPr lang="en-US" altLang="ja-JP" sz="1000" dirty="0">
                          <a:effectLst/>
                          <a:latin typeface="メイリオ" panose="020B0604030504040204" pitchFamily="50" charset="-128"/>
                          <a:ea typeface="メイリオ" panose="020B0604030504040204" pitchFamily="50" charset="-128"/>
                        </a:rPr>
                        <a:t>}</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817557287"/>
                  </a:ext>
                </a:extLst>
              </a:tr>
              <a:tr h="347783">
                <a:tc>
                  <a:txBody>
                    <a:bodyPr/>
                    <a:lstStyle/>
                    <a:p>
                      <a:pPr algn="l" fontAlgn="base"/>
                      <a:r>
                        <a:rPr lang="ja-JP" altLang="en-US" sz="1000">
                          <a:effectLst/>
                          <a:latin typeface="メイリオ" panose="020B0604030504040204" pitchFamily="50" charset="-128"/>
                          <a:ea typeface="メイリオ" panose="020B0604030504040204" pitchFamily="50" charset="-128"/>
                        </a:rPr>
                        <a:t>販売価格</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当サイト上で表示された商品代金（表示価格）による販売</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615387647"/>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商品代金以外に必要な費用</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店舗までの交通費など移動に関わる費用などは、ご負担下さい。</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106000583"/>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代金の支払い時期および方法</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a:effectLst/>
                          <a:latin typeface="メイリオ" panose="020B0604030504040204" pitchFamily="50" charset="-128"/>
                          <a:ea typeface="メイリオ" panose="020B0604030504040204" pitchFamily="50" charset="-128"/>
                        </a:rPr>
                        <a:t>店頭現金支払い：商品お引渡し時</a:t>
                      </a:r>
                      <a:br>
                        <a:rPr lang="ja-JP" altLang="en-US" sz="1000">
                          <a:effectLst/>
                          <a:latin typeface="メイリオ" panose="020B0604030504040204" pitchFamily="50" charset="-128"/>
                          <a:ea typeface="メイリオ" panose="020B0604030504040204" pitchFamily="50" charset="-128"/>
                        </a:rPr>
                      </a:br>
                      <a:r>
                        <a:rPr lang="ja-JP" altLang="en-US" sz="1000">
                          <a:effectLst/>
                          <a:latin typeface="メイリオ" panose="020B0604030504040204" pitchFamily="50" charset="-128"/>
                          <a:ea typeface="メイリオ" panose="020B0604030504040204" pitchFamily="50" charset="-128"/>
                        </a:rPr>
                        <a:t>クレジットカード払い：各カード会社引き落とし日</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435518864"/>
                  </a:ext>
                </a:extLst>
              </a:tr>
              <a:tr h="493367">
                <a:tc>
                  <a:txBody>
                    <a:bodyPr/>
                    <a:lstStyle/>
                    <a:p>
                      <a:pPr algn="l" fontAlgn="base"/>
                      <a:r>
                        <a:rPr lang="ja-JP" altLang="en-US" sz="1000">
                          <a:effectLst/>
                          <a:latin typeface="メイリオ" panose="020B0604030504040204" pitchFamily="50" charset="-128"/>
                          <a:ea typeface="メイリオ" panose="020B0604030504040204" pitchFamily="50" charset="-128"/>
                        </a:rPr>
                        <a:t>サービスの受け渡し時期および方法</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お客様のご指定日に店舗受取り。</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2783573184"/>
                  </a:ext>
                </a:extLst>
              </a:tr>
              <a:tr h="638951">
                <a:tc>
                  <a:txBody>
                    <a:bodyPr/>
                    <a:lstStyle/>
                    <a:p>
                      <a:pPr algn="l" fontAlgn="base"/>
                      <a:r>
                        <a:rPr lang="ja-JP" altLang="en-US" sz="1000">
                          <a:effectLst/>
                          <a:latin typeface="メイリオ" panose="020B0604030504040204" pitchFamily="50" charset="-128"/>
                          <a:ea typeface="メイリオ" panose="020B0604030504040204" pitchFamily="50" charset="-128"/>
                        </a:rPr>
                        <a:t>取り消しの取り扱い条件、解約条件</a:t>
                      </a:r>
                    </a:p>
                  </a:txBody>
                  <a:tcPr marL="101100" marR="101100"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tc>
                  <a:txBody>
                    <a:bodyPr/>
                    <a:lstStyle/>
                    <a:p>
                      <a:pPr fontAlgn="base"/>
                      <a:r>
                        <a:rPr lang="ja-JP" altLang="en-US" sz="1000" dirty="0">
                          <a:effectLst/>
                          <a:latin typeface="メイリオ" panose="020B0604030504040204" pitchFamily="50" charset="-128"/>
                          <a:ea typeface="メイリオ" panose="020B0604030504040204" pitchFamily="50" charset="-128"/>
                        </a:rPr>
                        <a:t>商品の性質上、お客様のご都合での返品はお断りさせて頂きます。</a:t>
                      </a:r>
                      <a:br>
                        <a:rPr lang="ja-JP" altLang="en-US" sz="1000" dirty="0">
                          <a:effectLst/>
                          <a:latin typeface="メイリオ" panose="020B0604030504040204" pitchFamily="50" charset="-128"/>
                          <a:ea typeface="メイリオ" panose="020B0604030504040204" pitchFamily="50" charset="-128"/>
                        </a:rPr>
                      </a:br>
                      <a:r>
                        <a:rPr lang="ja-JP" altLang="en-US" sz="1000" dirty="0">
                          <a:effectLst/>
                          <a:latin typeface="メイリオ" panose="020B0604030504040204" pitchFamily="50" charset="-128"/>
                          <a:ea typeface="メイリオ" panose="020B0604030504040204" pitchFamily="50" charset="-128"/>
                        </a:rPr>
                        <a:t>万一商品に不備があった場合、またはご注文と異なる商品であった場合は、直ちに購入店舗に直接お電話にてご連絡ください。</a:t>
                      </a:r>
                    </a:p>
                  </a:txBody>
                  <a:tcPr marL="48528" marR="48528" marT="101100" marB="101100" anchor="ctr">
                    <a:lnL>
                      <a:noFill/>
                    </a:lnL>
                    <a:lnR>
                      <a:noFill/>
                    </a:lnR>
                    <a:lnT w="9525" cap="flat" cmpd="sng" algn="ctr">
                      <a:solidFill>
                        <a:srgbClr val="D8D8D8"/>
                      </a:solidFill>
                      <a:prstDash val="solid"/>
                      <a:round/>
                      <a:headEnd type="none" w="med" len="med"/>
                      <a:tailEnd type="none" w="med" len="med"/>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2773116"/>
                  </a:ext>
                </a:extLst>
              </a:tr>
            </a:tbl>
          </a:graphicData>
        </a:graphic>
      </p:graphicFrame>
      <p:sp>
        <p:nvSpPr>
          <p:cNvPr id="19" name="テキスト ボックス 18">
            <a:extLst>
              <a:ext uri="{FF2B5EF4-FFF2-40B4-BE49-F238E27FC236}">
                <a16:creationId xmlns:a16="http://schemas.microsoft.com/office/drawing/2014/main" id="{6693E3C8-079C-BFA0-905C-E6A1F9906294}"/>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279193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536FAC0F-1D43-43AB-978F-274497FCD728}"/>
              </a:ext>
            </a:extLst>
          </p:cNvPr>
          <p:cNvSpPr>
            <a:spLocks noGrp="1"/>
          </p:cNvSpPr>
          <p:nvPr>
            <p:ph type="subTitle" idx="1"/>
          </p:nvPr>
        </p:nvSpPr>
        <p:spPr>
          <a:xfrm>
            <a:off x="409303" y="173259"/>
            <a:ext cx="11556274" cy="487519"/>
          </a:xfrm>
          <a:noFill/>
          <a:ln>
            <a:noFill/>
          </a:ln>
        </p:spPr>
        <p:txBody>
          <a:bodyPr anchor="ctr">
            <a:normAutofit/>
          </a:bodyPr>
          <a:lstStyle/>
          <a:p>
            <a:pPr algn="l"/>
            <a:r>
              <a:rPr kumimoji="1" lang="ja-JP" altLang="en-US" sz="1800" b="1" dirty="0"/>
              <a:t>メッセージテンプレート設定</a:t>
            </a:r>
            <a:r>
              <a:rPr lang="en-US" altLang="ja-JP" sz="1400" b="1" dirty="0">
                <a:latin typeface="ヒラギノ角ゴ ProN W3"/>
              </a:rPr>
              <a:t>【</a:t>
            </a:r>
            <a:r>
              <a:rPr lang="ja-JP" altLang="en-US" sz="1400" b="0" i="0" dirty="0">
                <a:effectLst/>
                <a:latin typeface="ヒラギノ角ゴ ProN W3"/>
              </a:rPr>
              <a:t>ご利用いただきありがとうございます</a:t>
            </a:r>
            <a:r>
              <a:rPr lang="en-US" altLang="ja-JP" sz="1400" b="1" i="0" dirty="0">
                <a:effectLst/>
                <a:latin typeface="ヒラギノ角ゴ ProN W3"/>
              </a:rPr>
              <a:t>】</a:t>
            </a:r>
            <a:endParaRPr kumimoji="1" lang="ja-JP" altLang="en-US" sz="1400" b="1" dirty="0"/>
          </a:p>
        </p:txBody>
      </p:sp>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1756778286"/>
              </p:ext>
            </p:extLst>
          </p:nvPr>
        </p:nvGraphicFramePr>
        <p:xfrm>
          <a:off x="670573" y="1314504"/>
          <a:ext cx="3620112" cy="3859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以下のご注文を承りました。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注文のご料金は商品のお受渡し時に頂戴いたしますので、金額をお確かめの上お持ちくださいますようお願いいたします。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本メールはお客様からのご注文を受けた時点で送信される自動配信メールです。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a:t>
                      </a:r>
                      <a:r>
                        <a:rPr lang="zh-TW" altLang="en-US" sz="1000" dirty="0">
                          <a:effectLst/>
                          <a:latin typeface="メイリオ" panose="020B0604030504040204" pitchFamily="50" charset="-128"/>
                          <a:ea typeface="メイリオ" panose="020B0604030504040204" pitchFamily="50" charset="-128"/>
                        </a:rPr>
                        <a:t> </a:t>
                      </a:r>
                      <a:r>
                        <a:rPr lang="en-US" altLang="zh-TW" sz="1000" dirty="0">
                          <a:effectLst/>
                          <a:latin typeface="メイリオ" panose="020B0604030504040204" pitchFamily="50" charset="-128"/>
                          <a:ea typeface="メイリオ" panose="020B0604030504040204" pitchFamily="50" charset="-128"/>
                        </a:rPr>
                        <a:t>&lt;%= @</a:t>
                      </a:r>
                      <a:r>
                        <a:rPr lang="zh-TW" altLang="en-US" sz="1000" dirty="0">
                          <a:effectLst/>
                          <a:latin typeface="メイリオ" panose="020B0604030504040204" pitchFamily="50" charset="-128"/>
                          <a:ea typeface="メイリオ" panose="020B0604030504040204" pitchFamily="50" charset="-128"/>
                        </a:rPr>
                        <a:t>受取予定日時 </a:t>
                      </a:r>
                      <a:r>
                        <a:rPr lang="en-US" altLang="zh-TW" sz="1000" dirty="0">
                          <a:effectLst/>
                          <a:latin typeface="メイリオ" panose="020B0604030504040204" pitchFamily="50" charset="-128"/>
                          <a:ea typeface="メイリオ" panose="020B0604030504040204" pitchFamily="50" charset="-128"/>
                        </a:rPr>
                        <a:t>%&gt;</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注文のキャンセル・変更に関しては下記にお問い合わせをお願いいたします。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3" name="直線矢印コネクタ 12">
            <a:extLst>
              <a:ext uri="{FF2B5EF4-FFF2-40B4-BE49-F238E27FC236}">
                <a16:creationId xmlns:a16="http://schemas.microsoft.com/office/drawing/2014/main" id="{138F0F49-5E6A-A59C-9D1E-A5EB4DB9C8FF}"/>
              </a:ext>
            </a:extLst>
          </p:cNvPr>
          <p:cNvCxnSpPr>
            <a:cxnSpLocks/>
            <a:endCxn id="22" idx="1"/>
          </p:cNvCxnSpPr>
          <p:nvPr/>
        </p:nvCxnSpPr>
        <p:spPr>
          <a:xfrm flipV="1">
            <a:off x="6412306" y="3899139"/>
            <a:ext cx="233899" cy="17633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B444B7C4-9AB0-D813-CBE4-406CC4C80F49}"/>
              </a:ext>
            </a:extLst>
          </p:cNvPr>
          <p:cNvGraphicFramePr>
            <a:graphicFrameLocks noGrp="1"/>
          </p:cNvGraphicFramePr>
          <p:nvPr>
            <p:extLst>
              <p:ext uri="{D42A27DB-BD31-4B8C-83A1-F6EECF244321}">
                <p14:modId xmlns:p14="http://schemas.microsoft.com/office/powerpoint/2010/main" val="4055261203"/>
              </p:ext>
            </p:extLst>
          </p:nvPr>
        </p:nvGraphicFramePr>
        <p:xfrm>
          <a:off x="6646205" y="1314504"/>
          <a:ext cx="3620112" cy="40122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以下のご注文を承りました。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注文のご料金は商品のお受渡し時に代引きにて頂戴いたしますので、金額をお確かめの上お持ちくださいますようお願いいたします。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本メールはお客様からのご注文を受けた時点で送信される自動配信メールです。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注文のキャンセル・変更に関しては下記にお問い合わせをお願いいたします。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sp>
        <p:nvSpPr>
          <p:cNvPr id="20" name="字幕 2">
            <a:extLst>
              <a:ext uri="{FF2B5EF4-FFF2-40B4-BE49-F238E27FC236}">
                <a16:creationId xmlns:a16="http://schemas.microsoft.com/office/drawing/2014/main" id="{6E81B553-9812-D9F2-21EA-DBFA2236F3A9}"/>
              </a:ext>
            </a:extLst>
          </p:cNvPr>
          <p:cNvSpPr txBox="1">
            <a:spLocks/>
          </p:cNvSpPr>
          <p:nvPr/>
        </p:nvSpPr>
        <p:spPr>
          <a:xfrm>
            <a:off x="6187440" y="5662451"/>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a:t>
            </a:r>
            <a:r>
              <a:rPr lang="en-US" altLang="ja-JP" sz="1200" dirty="0"/>
              <a:t>3〜5</a:t>
            </a:r>
            <a:r>
              <a:rPr lang="ja-JP" altLang="en-US" sz="1200" dirty="0"/>
              <a:t>日程度</a:t>
            </a:r>
            <a:endParaRPr lang="en-US" altLang="ja-JP" sz="1200" dirty="0"/>
          </a:p>
        </p:txBody>
      </p:sp>
      <p:cxnSp>
        <p:nvCxnSpPr>
          <p:cNvPr id="21" name="直線コネクタ 20">
            <a:extLst>
              <a:ext uri="{FF2B5EF4-FFF2-40B4-BE49-F238E27FC236}">
                <a16:creationId xmlns:a16="http://schemas.microsoft.com/office/drawing/2014/main" id="{69C8E362-9C26-4077-251B-43D4E1EB7518}"/>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字幕 2">
            <a:extLst>
              <a:ext uri="{FF2B5EF4-FFF2-40B4-BE49-F238E27FC236}">
                <a16:creationId xmlns:a16="http://schemas.microsoft.com/office/drawing/2014/main" id="{149DBBE8-7390-72BF-EBA3-708A6183D3BF}"/>
              </a:ext>
            </a:extLst>
          </p:cNvPr>
          <p:cNvSpPr txBox="1">
            <a:spLocks/>
          </p:cNvSpPr>
          <p:nvPr/>
        </p:nvSpPr>
        <p:spPr>
          <a:xfrm>
            <a:off x="6646205" y="3804249"/>
            <a:ext cx="2756585" cy="189779"/>
          </a:xfrm>
          <a:prstGeom prst="rect">
            <a:avLst/>
          </a:prstGeom>
          <a:ln>
            <a:solidFill>
              <a:srgbClr val="FF0000"/>
            </a:solidFill>
          </a:ln>
        </p:spPr>
        <p:txBody>
          <a:bodyPr vert="horz" lIns="91440" tIns="45720" rIns="91440" bIns="45720" rtlCol="0" anchor="ctr">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sp>
        <p:nvSpPr>
          <p:cNvPr id="23" name="テキスト ボックス 22">
            <a:extLst>
              <a:ext uri="{FF2B5EF4-FFF2-40B4-BE49-F238E27FC236}">
                <a16:creationId xmlns:a16="http://schemas.microsoft.com/office/drawing/2014/main" id="{53FB3F9C-4B59-2698-E3B2-E8253CB8359D}"/>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24" name="テキスト ボックス 23">
            <a:extLst>
              <a:ext uri="{FF2B5EF4-FFF2-40B4-BE49-F238E27FC236}">
                <a16:creationId xmlns:a16="http://schemas.microsoft.com/office/drawing/2014/main" id="{6C8A29BC-4AEC-0169-917F-C9F5452B66A4}"/>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75688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536FAC0F-1D43-43AB-978F-274497FCD728}"/>
              </a:ext>
            </a:extLst>
          </p:cNvPr>
          <p:cNvSpPr>
            <a:spLocks noGrp="1"/>
          </p:cNvSpPr>
          <p:nvPr>
            <p:ph type="subTitle" idx="1"/>
          </p:nvPr>
        </p:nvSpPr>
        <p:spPr>
          <a:xfrm>
            <a:off x="409303" y="174332"/>
            <a:ext cx="11556274" cy="487519"/>
          </a:xfrm>
          <a:noFill/>
          <a:ln>
            <a:noFill/>
          </a:ln>
        </p:spPr>
        <p:txBody>
          <a:bodyPr anchor="ctr">
            <a:normAutofit/>
          </a:bodyPr>
          <a:lstStyle/>
          <a:p>
            <a:pPr algn="l"/>
            <a:r>
              <a:rPr kumimoji="1" lang="ja-JP" altLang="en-US" sz="1800" dirty="0"/>
              <a:t>メッセージテンプレート設定</a:t>
            </a:r>
          </a:p>
        </p:txBody>
      </p:sp>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1465159439"/>
              </p:ext>
            </p:extLst>
          </p:nvPr>
        </p:nvGraphicFramePr>
        <p:xfrm>
          <a:off x="670573" y="1314504"/>
          <a:ext cx="3620112" cy="4621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クレジットカード決済にて以下のご注文を承りました。引き続き決済を完了してください。</a:t>
                      </a:r>
                    </a:p>
                    <a:p>
                      <a:pPr fontAlgn="base"/>
                      <a:r>
                        <a:rPr lang="ja-JP" altLang="en-US" sz="1000" dirty="0">
                          <a:effectLst/>
                          <a:latin typeface="メイリオ" panose="020B0604030504040204" pitchFamily="50" charset="-128"/>
                          <a:ea typeface="メイリオ" panose="020B0604030504040204" pitchFamily="50" charset="-128"/>
                        </a:rPr>
                        <a:t>クレジットカード決済が完了した時点で注文が確定となります。</a:t>
                      </a: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ご注文は現時点で未確定となります。決済が完了しないまま</a:t>
                      </a:r>
                      <a:r>
                        <a:rPr lang="en-US" altLang="ja-JP" sz="1000" dirty="0">
                          <a:effectLst/>
                          <a:latin typeface="メイリオ" panose="020B0604030504040204" pitchFamily="50" charset="-128"/>
                          <a:ea typeface="メイリオ" panose="020B0604030504040204" pitchFamily="50" charset="-128"/>
                        </a:rPr>
                        <a:t>30</a:t>
                      </a:r>
                      <a:r>
                        <a:rPr lang="ja-JP" altLang="en-US" sz="1000" dirty="0">
                          <a:effectLst/>
                          <a:latin typeface="メイリオ" panose="020B0604030504040204" pitchFamily="50" charset="-128"/>
                          <a:ea typeface="メイリオ" panose="020B0604030504040204" pitchFamily="50" charset="-128"/>
                        </a:rPr>
                        <a:t>分以上経過しますと、注文は自動的にキャンセル扱いとなりますのでご注意ください。</a:t>
                      </a:r>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クレジットカード決済が完了すると改めて決済完了のメールが届きますので、そちらをご確認いただくようにお願いいたします。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本メールはお客様からのご注文を受けた時点で送信される自動配信メールです。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注文に関するお問い合わせは下記にお願いいたします。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graphicFrame>
        <p:nvGraphicFramePr>
          <p:cNvPr id="8" name="表 7">
            <a:extLst>
              <a:ext uri="{FF2B5EF4-FFF2-40B4-BE49-F238E27FC236}">
                <a16:creationId xmlns:a16="http://schemas.microsoft.com/office/drawing/2014/main" id="{A3C95A0D-3622-C83C-94C4-476CA5732803}"/>
              </a:ext>
            </a:extLst>
          </p:cNvPr>
          <p:cNvGraphicFramePr>
            <a:graphicFrameLocks noGrp="1"/>
          </p:cNvGraphicFramePr>
          <p:nvPr>
            <p:extLst>
              <p:ext uri="{D42A27DB-BD31-4B8C-83A1-F6EECF244321}">
                <p14:modId xmlns:p14="http://schemas.microsoft.com/office/powerpoint/2010/main" val="670038997"/>
              </p:ext>
            </p:extLst>
          </p:nvPr>
        </p:nvGraphicFramePr>
        <p:xfrm>
          <a:off x="6649076" y="1314504"/>
          <a:ext cx="3620112" cy="4621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クレジットカード決済にて以下のご注文を承りました。引き続き決済を完了してください。</a:t>
                      </a:r>
                    </a:p>
                    <a:p>
                      <a:pPr fontAlgn="base"/>
                      <a:r>
                        <a:rPr lang="ja-JP" altLang="en-US" sz="1000" dirty="0">
                          <a:effectLst/>
                          <a:latin typeface="メイリオ" panose="020B0604030504040204" pitchFamily="50" charset="-128"/>
                          <a:ea typeface="メイリオ" panose="020B0604030504040204" pitchFamily="50" charset="-128"/>
                        </a:rPr>
                        <a:t>クレジットカード決済が完了した時点で注文が確定となります。</a:t>
                      </a: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ご注文は現時点で未確定となります。決済が完了しないまま</a:t>
                      </a:r>
                      <a:r>
                        <a:rPr lang="en-US" altLang="ja-JP" sz="1000" dirty="0">
                          <a:effectLst/>
                          <a:latin typeface="メイリオ" panose="020B0604030504040204" pitchFamily="50" charset="-128"/>
                          <a:ea typeface="メイリオ" panose="020B0604030504040204" pitchFamily="50" charset="-128"/>
                        </a:rPr>
                        <a:t>30</a:t>
                      </a:r>
                      <a:r>
                        <a:rPr lang="ja-JP" altLang="en-US" sz="1000" dirty="0">
                          <a:effectLst/>
                          <a:latin typeface="メイリオ" panose="020B0604030504040204" pitchFamily="50" charset="-128"/>
                          <a:ea typeface="メイリオ" panose="020B0604030504040204" pitchFamily="50" charset="-128"/>
                        </a:rPr>
                        <a:t>分以上経過しますと、注文は自動的にキャンセル扱いとなりますのでご注意ください。</a:t>
                      </a:r>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クレジットカード決済が完了すると改めて決済完了のメールが届きますので、そちらをご確認いただくようにお願いいたします。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本メールはお客様からのご注文を受けた時点で送信される自動配信メールです。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注文に関するお問い合わせは下記にお願いいたします。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1" name="直線コネクタ 10">
            <a:extLst>
              <a:ext uri="{FF2B5EF4-FFF2-40B4-BE49-F238E27FC236}">
                <a16:creationId xmlns:a16="http://schemas.microsoft.com/office/drawing/2014/main" id="{3948C769-42AC-81F4-E403-3A08E6CB3EE2}"/>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759DDEF6-9797-0565-5231-E9E088348B57}"/>
              </a:ext>
            </a:extLst>
          </p:cNvPr>
          <p:cNvCxnSpPr>
            <a:cxnSpLocks/>
            <a:endCxn id="17" idx="1"/>
          </p:cNvCxnSpPr>
          <p:nvPr/>
        </p:nvCxnSpPr>
        <p:spPr>
          <a:xfrm flipV="1">
            <a:off x="6412306" y="4811324"/>
            <a:ext cx="236770" cy="116980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字幕 2">
            <a:extLst>
              <a:ext uri="{FF2B5EF4-FFF2-40B4-BE49-F238E27FC236}">
                <a16:creationId xmlns:a16="http://schemas.microsoft.com/office/drawing/2014/main" id="{42D72C37-5E8B-CA5C-B164-E62AD73457A5}"/>
              </a:ext>
            </a:extLst>
          </p:cNvPr>
          <p:cNvSpPr txBox="1">
            <a:spLocks/>
          </p:cNvSpPr>
          <p:nvPr/>
        </p:nvSpPr>
        <p:spPr>
          <a:xfrm>
            <a:off x="6204306" y="5982203"/>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例）通常　</a:t>
            </a:r>
            <a:r>
              <a:rPr lang="en-US" altLang="ja-JP" sz="1200" dirty="0"/>
              <a:t>3〜5</a:t>
            </a:r>
            <a:r>
              <a:rPr lang="ja-JP" altLang="en-US" sz="1200" dirty="0"/>
              <a:t>日程度</a:t>
            </a:r>
            <a:endParaRPr lang="en-US" altLang="ja-JP" sz="1200" dirty="0"/>
          </a:p>
        </p:txBody>
      </p:sp>
      <p:sp>
        <p:nvSpPr>
          <p:cNvPr id="17" name="字幕 2">
            <a:extLst>
              <a:ext uri="{FF2B5EF4-FFF2-40B4-BE49-F238E27FC236}">
                <a16:creationId xmlns:a16="http://schemas.microsoft.com/office/drawing/2014/main" id="{6947F676-6AA1-3956-F8B0-C40B91A70DED}"/>
              </a:ext>
            </a:extLst>
          </p:cNvPr>
          <p:cNvSpPr txBox="1">
            <a:spLocks/>
          </p:cNvSpPr>
          <p:nvPr/>
        </p:nvSpPr>
        <p:spPr>
          <a:xfrm>
            <a:off x="6649076" y="4719955"/>
            <a:ext cx="2419173" cy="182738"/>
          </a:xfrm>
          <a:prstGeom prst="rect">
            <a:avLst/>
          </a:prstGeom>
          <a:ln>
            <a:solidFill>
              <a:srgbClr val="FF0000"/>
            </a:solidFill>
          </a:ln>
        </p:spPr>
        <p:txBody>
          <a:bodyPr vert="horz" lIns="91440" tIns="45720" rIns="91440" bIns="45720" rtlCol="0" anchor="ctr">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sp>
        <p:nvSpPr>
          <p:cNvPr id="18" name="字幕 2">
            <a:extLst>
              <a:ext uri="{FF2B5EF4-FFF2-40B4-BE49-F238E27FC236}">
                <a16:creationId xmlns:a16="http://schemas.microsoft.com/office/drawing/2014/main" id="{4684C7F5-AF71-4592-9D7D-BF83C3168897}"/>
              </a:ext>
            </a:extLst>
          </p:cNvPr>
          <p:cNvSpPr txBox="1">
            <a:spLocks/>
          </p:cNvSpPr>
          <p:nvPr/>
        </p:nvSpPr>
        <p:spPr>
          <a:xfrm>
            <a:off x="409303" y="173259"/>
            <a:ext cx="11556274" cy="487519"/>
          </a:xfrm>
          <a:prstGeom prst="rect">
            <a:avLst/>
          </a:prstGeom>
          <a:noFill/>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メッセージテンプレート設定</a:t>
            </a:r>
            <a:r>
              <a:rPr lang="en-US" altLang="ja-JP" sz="1400" dirty="0"/>
              <a:t>【</a:t>
            </a:r>
            <a:r>
              <a:rPr lang="ja-JP" altLang="en-US" sz="1400" i="0" dirty="0">
                <a:solidFill>
                  <a:srgbClr val="111111"/>
                </a:solidFill>
                <a:effectLst/>
                <a:latin typeface="Lato" panose="020F0502020204030203" pitchFamily="34" charset="0"/>
              </a:rPr>
              <a:t>ご注文内容の確認（未確定）</a:t>
            </a:r>
            <a:r>
              <a:rPr lang="en-US" altLang="ja-JP" sz="1400" i="0" dirty="0">
                <a:solidFill>
                  <a:srgbClr val="111111"/>
                </a:solidFill>
                <a:effectLst/>
                <a:latin typeface="Lato" panose="020F0502020204030203" pitchFamily="34" charset="0"/>
              </a:rPr>
              <a:t>】</a:t>
            </a:r>
            <a:endParaRPr lang="ja-JP" altLang="en-US" sz="1400" dirty="0"/>
          </a:p>
        </p:txBody>
      </p:sp>
      <p:sp>
        <p:nvSpPr>
          <p:cNvPr id="19" name="テキスト ボックス 18">
            <a:extLst>
              <a:ext uri="{FF2B5EF4-FFF2-40B4-BE49-F238E27FC236}">
                <a16:creationId xmlns:a16="http://schemas.microsoft.com/office/drawing/2014/main" id="{D3FC7320-65BC-720C-4938-5788DE506B2A}"/>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20" name="テキスト ボックス 19">
            <a:extLst>
              <a:ext uri="{FF2B5EF4-FFF2-40B4-BE49-F238E27FC236}">
                <a16:creationId xmlns:a16="http://schemas.microsoft.com/office/drawing/2014/main" id="{68663D28-F130-86FB-FEDE-2E17D182F703}"/>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181521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1831743008"/>
              </p:ext>
            </p:extLst>
          </p:nvPr>
        </p:nvGraphicFramePr>
        <p:xfrm>
          <a:off x="670573" y="1314504"/>
          <a:ext cx="3620112" cy="3859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現在、注文番号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のクレジットカード決済の完了が確認できておりません。</a:t>
                      </a:r>
                    </a:p>
                    <a:p>
                      <a:pPr fontAlgn="base"/>
                      <a:r>
                        <a:rPr lang="ja-JP" altLang="en-US" sz="1000" dirty="0">
                          <a:effectLst/>
                          <a:latin typeface="メイリオ" panose="020B0604030504040204" pitchFamily="50" charset="-128"/>
                          <a:ea typeface="メイリオ" panose="020B0604030504040204" pitchFamily="50" charset="-128"/>
                        </a:rPr>
                        <a:t>決済が行われない場合、この注文は自動でキャンセルされます。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現金払いに変更をご希望の場合は、サイトより再度ご注文をお願いいたします。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注文のキャンセル・変更に関しては下記にお問い合わせをお願いします。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graphicFrame>
        <p:nvGraphicFramePr>
          <p:cNvPr id="8" name="表 7">
            <a:extLst>
              <a:ext uri="{FF2B5EF4-FFF2-40B4-BE49-F238E27FC236}">
                <a16:creationId xmlns:a16="http://schemas.microsoft.com/office/drawing/2014/main" id="{3AAEF2D5-7FEC-1828-77F8-0C8844BB0A01}"/>
              </a:ext>
            </a:extLst>
          </p:cNvPr>
          <p:cNvGraphicFramePr>
            <a:graphicFrameLocks noGrp="1"/>
          </p:cNvGraphicFramePr>
          <p:nvPr>
            <p:extLst>
              <p:ext uri="{D42A27DB-BD31-4B8C-83A1-F6EECF244321}">
                <p14:modId xmlns:p14="http://schemas.microsoft.com/office/powerpoint/2010/main" val="2980436606"/>
              </p:ext>
            </p:extLst>
          </p:nvPr>
        </p:nvGraphicFramePr>
        <p:xfrm>
          <a:off x="6649076" y="1314504"/>
          <a:ext cx="3620112" cy="3859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現在、注文番号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のクレジットカード決済の完了が確認できておりません。</a:t>
                      </a:r>
                    </a:p>
                    <a:p>
                      <a:pPr fontAlgn="base"/>
                      <a:r>
                        <a:rPr lang="ja-JP" altLang="en-US" sz="1000" dirty="0">
                          <a:effectLst/>
                          <a:latin typeface="メイリオ" panose="020B0604030504040204" pitchFamily="50" charset="-128"/>
                          <a:ea typeface="メイリオ" panose="020B0604030504040204" pitchFamily="50" charset="-128"/>
                        </a:rPr>
                        <a:t>決済が行われない場合、この注文は自動でキャンセルされます。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現金払いに変更をご希望の場合は、サイトより再度ご注文をお願いいたします。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注文のキャンセル・変更に関しては下記にお問い合わせをお願いします。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1" name="直線コネクタ 10">
            <a:extLst>
              <a:ext uri="{FF2B5EF4-FFF2-40B4-BE49-F238E27FC236}">
                <a16:creationId xmlns:a16="http://schemas.microsoft.com/office/drawing/2014/main" id="{83982136-047D-2A26-285A-3ABB9CA32FA2}"/>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字幕 2">
            <a:extLst>
              <a:ext uri="{FF2B5EF4-FFF2-40B4-BE49-F238E27FC236}">
                <a16:creationId xmlns:a16="http://schemas.microsoft.com/office/drawing/2014/main" id="{283C7749-0C47-6EFE-B35B-3648294F24DC}"/>
              </a:ext>
            </a:extLst>
          </p:cNvPr>
          <p:cNvSpPr txBox="1">
            <a:spLocks/>
          </p:cNvSpPr>
          <p:nvPr/>
        </p:nvSpPr>
        <p:spPr>
          <a:xfrm>
            <a:off x="6187440" y="5662451"/>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例）通常　</a:t>
            </a:r>
            <a:r>
              <a:rPr lang="en-US" altLang="ja-JP" sz="1200" dirty="0"/>
              <a:t>3〜5</a:t>
            </a:r>
            <a:r>
              <a:rPr lang="ja-JP" altLang="en-US" sz="1200" dirty="0"/>
              <a:t>日程度</a:t>
            </a:r>
            <a:endParaRPr lang="en-US" altLang="ja-JP" sz="1200" dirty="0"/>
          </a:p>
        </p:txBody>
      </p:sp>
      <p:sp>
        <p:nvSpPr>
          <p:cNvPr id="16" name="字幕 2">
            <a:extLst>
              <a:ext uri="{FF2B5EF4-FFF2-40B4-BE49-F238E27FC236}">
                <a16:creationId xmlns:a16="http://schemas.microsoft.com/office/drawing/2014/main" id="{8C454899-53EB-8FEE-8242-054780CF88AC}"/>
              </a:ext>
            </a:extLst>
          </p:cNvPr>
          <p:cNvSpPr txBox="1">
            <a:spLocks/>
          </p:cNvSpPr>
          <p:nvPr/>
        </p:nvSpPr>
        <p:spPr>
          <a:xfrm>
            <a:off x="6649076" y="3209900"/>
            <a:ext cx="2538054" cy="184596"/>
          </a:xfrm>
          <a:prstGeom prst="rect">
            <a:avLst/>
          </a:prstGeom>
          <a:ln>
            <a:solidFill>
              <a:srgbClr val="FF0000"/>
            </a:solidFill>
          </a:ln>
        </p:spPr>
        <p:txBody>
          <a:bodyPr vert="horz" lIns="91440" tIns="45720" rIns="91440" bIns="45720" rtlCol="0" anchor="ctr">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cxnSp>
        <p:nvCxnSpPr>
          <p:cNvPr id="17" name="直線矢印コネクタ 16">
            <a:extLst>
              <a:ext uri="{FF2B5EF4-FFF2-40B4-BE49-F238E27FC236}">
                <a16:creationId xmlns:a16="http://schemas.microsoft.com/office/drawing/2014/main" id="{E255EFA0-A52B-DFE5-4D2F-19D912CCC0FD}"/>
              </a:ext>
            </a:extLst>
          </p:cNvPr>
          <p:cNvCxnSpPr>
            <a:cxnSpLocks/>
            <a:endCxn id="16" idx="1"/>
          </p:cNvCxnSpPr>
          <p:nvPr/>
        </p:nvCxnSpPr>
        <p:spPr>
          <a:xfrm flipV="1">
            <a:off x="6314536" y="3302198"/>
            <a:ext cx="334540" cy="23602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字幕 2">
            <a:extLst>
              <a:ext uri="{FF2B5EF4-FFF2-40B4-BE49-F238E27FC236}">
                <a16:creationId xmlns:a16="http://schemas.microsoft.com/office/drawing/2014/main" id="{6404FA0B-46E4-0DF8-EF2F-DD03A05A853A}"/>
              </a:ext>
            </a:extLst>
          </p:cNvPr>
          <p:cNvSpPr txBox="1">
            <a:spLocks/>
          </p:cNvSpPr>
          <p:nvPr/>
        </p:nvSpPr>
        <p:spPr>
          <a:xfrm>
            <a:off x="409303" y="173259"/>
            <a:ext cx="11556274" cy="487519"/>
          </a:xfrm>
          <a:prstGeom prst="rect">
            <a:avLst/>
          </a:prstGeom>
          <a:noFill/>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メッセージテンプレート設定</a:t>
            </a:r>
            <a:r>
              <a:rPr lang="en-US" altLang="ja-JP" sz="1400" b="1" dirty="0"/>
              <a:t>【</a:t>
            </a:r>
            <a:r>
              <a:rPr lang="en-US" altLang="ja-JP" sz="1400" i="0" dirty="0">
                <a:solidFill>
                  <a:srgbClr val="111111"/>
                </a:solidFill>
                <a:effectLst/>
                <a:latin typeface="Lato" panose="020F0502020204030203" pitchFamily="34" charset="0"/>
              </a:rPr>
              <a:t>【</a:t>
            </a:r>
            <a:r>
              <a:rPr lang="ja-JP" altLang="en-US" sz="1400" i="0" dirty="0">
                <a:solidFill>
                  <a:srgbClr val="111111"/>
                </a:solidFill>
                <a:effectLst/>
                <a:latin typeface="Lato" panose="020F0502020204030203" pitchFamily="34" charset="0"/>
              </a:rPr>
              <a:t>ご確認のお願い</a:t>
            </a:r>
            <a:r>
              <a:rPr lang="en-US" altLang="ja-JP" sz="1400" i="0" dirty="0">
                <a:solidFill>
                  <a:srgbClr val="111111"/>
                </a:solidFill>
                <a:effectLst/>
                <a:latin typeface="Lato" panose="020F0502020204030203" pitchFamily="34" charset="0"/>
              </a:rPr>
              <a:t>】</a:t>
            </a:r>
            <a:r>
              <a:rPr lang="ja-JP" altLang="en-US" sz="1400" i="0" dirty="0">
                <a:solidFill>
                  <a:srgbClr val="111111"/>
                </a:solidFill>
                <a:effectLst/>
                <a:latin typeface="Lato" panose="020F0502020204030203" pitchFamily="34" charset="0"/>
              </a:rPr>
              <a:t>クレジットカード決済未完了のお知らせ</a:t>
            </a:r>
            <a:r>
              <a:rPr lang="en-US" altLang="ja-JP" sz="1400" i="0" dirty="0">
                <a:solidFill>
                  <a:srgbClr val="111111"/>
                </a:solidFill>
                <a:effectLst/>
                <a:latin typeface="Lato" panose="020F0502020204030203" pitchFamily="34" charset="0"/>
              </a:rPr>
              <a:t>】</a:t>
            </a:r>
            <a:endParaRPr lang="ja-JP" altLang="en-US" sz="1400" dirty="0"/>
          </a:p>
        </p:txBody>
      </p:sp>
      <p:sp>
        <p:nvSpPr>
          <p:cNvPr id="19" name="テキスト ボックス 18">
            <a:extLst>
              <a:ext uri="{FF2B5EF4-FFF2-40B4-BE49-F238E27FC236}">
                <a16:creationId xmlns:a16="http://schemas.microsoft.com/office/drawing/2014/main" id="{C5B0E3E9-9274-4F22-E309-41D3F76607F5}"/>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20" name="テキスト ボックス 19">
            <a:extLst>
              <a:ext uri="{FF2B5EF4-FFF2-40B4-BE49-F238E27FC236}">
                <a16:creationId xmlns:a16="http://schemas.microsoft.com/office/drawing/2014/main" id="{A90E3521-3363-CF2C-94C4-F3B2AEECAC67}"/>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367992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86205769"/>
              </p:ext>
            </p:extLst>
          </p:nvPr>
        </p:nvGraphicFramePr>
        <p:xfrm>
          <a:off x="670573" y="1364172"/>
          <a:ext cx="3620112" cy="32502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の決済が完了しました。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店頭での商品受け取りの際にご予約者様の情報とクレジットカード決済済みの旨を店頭スタッフにお伝えください。</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決済内容の詳細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注文内容に関するお問い合わせは下記にお願いいたします。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graphicFrame>
        <p:nvGraphicFramePr>
          <p:cNvPr id="8" name="表 7">
            <a:extLst>
              <a:ext uri="{FF2B5EF4-FFF2-40B4-BE49-F238E27FC236}">
                <a16:creationId xmlns:a16="http://schemas.microsoft.com/office/drawing/2014/main" id="{ED51D04B-A10E-2627-65DE-63DF73B665DD}"/>
              </a:ext>
            </a:extLst>
          </p:cNvPr>
          <p:cNvGraphicFramePr>
            <a:graphicFrameLocks noGrp="1"/>
          </p:cNvGraphicFramePr>
          <p:nvPr>
            <p:extLst>
              <p:ext uri="{D42A27DB-BD31-4B8C-83A1-F6EECF244321}">
                <p14:modId xmlns:p14="http://schemas.microsoft.com/office/powerpoint/2010/main" val="2445405528"/>
              </p:ext>
            </p:extLst>
          </p:nvPr>
        </p:nvGraphicFramePr>
        <p:xfrm>
          <a:off x="6649076" y="1364172"/>
          <a:ext cx="3620112" cy="30978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の決済が完了しました。</a:t>
                      </a:r>
                      <a:endParaRPr lang="en-US" altLang="ja-JP" sz="1000" dirty="0">
                        <a:effectLst/>
                        <a:latin typeface="メイリオ" panose="020B0604030504040204" pitchFamily="50" charset="-128"/>
                        <a:ea typeface="メイリオ" panose="020B0604030504040204" pitchFamily="50" charset="-128"/>
                      </a:endParaRP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順次、商品の発送をさせていただきます。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決済内容の詳細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注文内容に関するお問い合わせは下記にお願いいたします。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0" name="直線コネクタ 9">
            <a:extLst>
              <a:ext uri="{FF2B5EF4-FFF2-40B4-BE49-F238E27FC236}">
                <a16:creationId xmlns:a16="http://schemas.microsoft.com/office/drawing/2014/main" id="{BD210003-C129-DF77-480E-B8C38EC562BA}"/>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字幕 2">
            <a:extLst>
              <a:ext uri="{FF2B5EF4-FFF2-40B4-BE49-F238E27FC236}">
                <a16:creationId xmlns:a16="http://schemas.microsoft.com/office/drawing/2014/main" id="{AD4B50BE-14F3-DBC6-4433-971DAC7E982A}"/>
              </a:ext>
            </a:extLst>
          </p:cNvPr>
          <p:cNvSpPr txBox="1">
            <a:spLocks/>
          </p:cNvSpPr>
          <p:nvPr/>
        </p:nvSpPr>
        <p:spPr>
          <a:xfrm>
            <a:off x="6412306" y="5159255"/>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例）通常　</a:t>
            </a:r>
            <a:r>
              <a:rPr lang="en-US" altLang="ja-JP" sz="1200" dirty="0"/>
              <a:t>3〜5</a:t>
            </a:r>
            <a:r>
              <a:rPr lang="ja-JP" altLang="en-US" sz="1200" dirty="0"/>
              <a:t>日程度</a:t>
            </a:r>
            <a:endParaRPr lang="en-US" altLang="ja-JP" sz="1200" dirty="0"/>
          </a:p>
        </p:txBody>
      </p:sp>
      <p:sp>
        <p:nvSpPr>
          <p:cNvPr id="15" name="字幕 2">
            <a:extLst>
              <a:ext uri="{FF2B5EF4-FFF2-40B4-BE49-F238E27FC236}">
                <a16:creationId xmlns:a16="http://schemas.microsoft.com/office/drawing/2014/main" id="{6D308871-539F-0E6B-FFC4-38BB08822F1C}"/>
              </a:ext>
            </a:extLst>
          </p:cNvPr>
          <p:cNvSpPr txBox="1">
            <a:spLocks/>
          </p:cNvSpPr>
          <p:nvPr/>
        </p:nvSpPr>
        <p:spPr>
          <a:xfrm>
            <a:off x="6649076" y="3096123"/>
            <a:ext cx="2419173" cy="182738"/>
          </a:xfrm>
          <a:prstGeom prst="rect">
            <a:avLst/>
          </a:prstGeom>
          <a:ln>
            <a:solidFill>
              <a:srgbClr val="FF0000"/>
            </a:solidFill>
          </a:ln>
        </p:spPr>
        <p:txBody>
          <a:bodyPr vert="horz" lIns="91440" tIns="45720" rIns="91440" bIns="45720" rtlCol="0" anchor="ctr">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cxnSp>
        <p:nvCxnSpPr>
          <p:cNvPr id="16" name="直線矢印コネクタ 15">
            <a:extLst>
              <a:ext uri="{FF2B5EF4-FFF2-40B4-BE49-F238E27FC236}">
                <a16:creationId xmlns:a16="http://schemas.microsoft.com/office/drawing/2014/main" id="{69997FC4-77C5-295C-787A-44684E340320}"/>
              </a:ext>
            </a:extLst>
          </p:cNvPr>
          <p:cNvCxnSpPr>
            <a:cxnSpLocks/>
            <a:endCxn id="15" idx="1"/>
          </p:cNvCxnSpPr>
          <p:nvPr/>
        </p:nvCxnSpPr>
        <p:spPr>
          <a:xfrm flipV="1">
            <a:off x="6519017" y="3187492"/>
            <a:ext cx="130059" cy="197176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字幕 2">
            <a:extLst>
              <a:ext uri="{FF2B5EF4-FFF2-40B4-BE49-F238E27FC236}">
                <a16:creationId xmlns:a16="http://schemas.microsoft.com/office/drawing/2014/main" id="{7B45261F-A88A-7F3A-F2B1-11F35C8F56D4}"/>
              </a:ext>
            </a:extLst>
          </p:cNvPr>
          <p:cNvSpPr txBox="1">
            <a:spLocks/>
          </p:cNvSpPr>
          <p:nvPr/>
        </p:nvSpPr>
        <p:spPr>
          <a:xfrm>
            <a:off x="409303" y="173259"/>
            <a:ext cx="11556274" cy="487519"/>
          </a:xfrm>
          <a:prstGeom prst="rect">
            <a:avLst/>
          </a:prstGeom>
          <a:noFill/>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メッセージテンプレート設定</a:t>
            </a:r>
            <a:r>
              <a:rPr lang="en-US" altLang="ja-JP" sz="1400" b="1" dirty="0"/>
              <a:t>【</a:t>
            </a:r>
            <a:r>
              <a:rPr lang="ja-JP" altLang="en-US" sz="1400" i="0" dirty="0">
                <a:solidFill>
                  <a:srgbClr val="111111"/>
                </a:solidFill>
                <a:effectLst/>
                <a:latin typeface="Lato" panose="020F0502020204030203" pitchFamily="34" charset="0"/>
              </a:rPr>
              <a:t>クレジットカード決済完了のお知らせ</a:t>
            </a:r>
            <a:r>
              <a:rPr lang="en-US" altLang="ja-JP" sz="1400" b="1" i="0" dirty="0">
                <a:solidFill>
                  <a:srgbClr val="111111"/>
                </a:solidFill>
                <a:effectLst/>
                <a:latin typeface="Lato" panose="020F0502020204030203" pitchFamily="34" charset="0"/>
              </a:rPr>
              <a:t>】</a:t>
            </a:r>
            <a:endParaRPr lang="ja-JP" altLang="en-US" sz="1800" b="1" dirty="0"/>
          </a:p>
        </p:txBody>
      </p:sp>
      <p:sp>
        <p:nvSpPr>
          <p:cNvPr id="18" name="テキスト ボックス 17">
            <a:extLst>
              <a:ext uri="{FF2B5EF4-FFF2-40B4-BE49-F238E27FC236}">
                <a16:creationId xmlns:a16="http://schemas.microsoft.com/office/drawing/2014/main" id="{EB08C65E-CB08-6AE7-7C6C-14047947AE9A}"/>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19" name="テキスト ボックス 18">
            <a:extLst>
              <a:ext uri="{FF2B5EF4-FFF2-40B4-BE49-F238E27FC236}">
                <a16:creationId xmlns:a16="http://schemas.microsoft.com/office/drawing/2014/main" id="{BAA7248A-9DFE-8E26-A8E0-F40B68AA0A5C}"/>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421208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632710033"/>
              </p:ext>
            </p:extLst>
          </p:nvPr>
        </p:nvGraphicFramePr>
        <p:xfrm>
          <a:off x="730957" y="1408435"/>
          <a:ext cx="3620112" cy="29454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のキャンセルが完了いたしました。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キャンセル内容の詳細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ご不明点やその他お問い合わせは下記にお願いいたします。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graphicFrame>
        <p:nvGraphicFramePr>
          <p:cNvPr id="11" name="表 10">
            <a:extLst>
              <a:ext uri="{FF2B5EF4-FFF2-40B4-BE49-F238E27FC236}">
                <a16:creationId xmlns:a16="http://schemas.microsoft.com/office/drawing/2014/main" id="{4CDB0564-C7CE-41CA-1C5C-991836E80B44}"/>
              </a:ext>
            </a:extLst>
          </p:cNvPr>
          <p:cNvGraphicFramePr>
            <a:graphicFrameLocks noGrp="1"/>
          </p:cNvGraphicFramePr>
          <p:nvPr>
            <p:extLst>
              <p:ext uri="{D42A27DB-BD31-4B8C-83A1-F6EECF244321}">
                <p14:modId xmlns:p14="http://schemas.microsoft.com/office/powerpoint/2010/main" val="2628289488"/>
              </p:ext>
            </p:extLst>
          </p:nvPr>
        </p:nvGraphicFramePr>
        <p:xfrm>
          <a:off x="6649076" y="1408435"/>
          <a:ext cx="3620112" cy="29454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のキャンセルが完了いたしました。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キャンセル内容の詳細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ご不明点やその他お問い合わせは下記にお願いいたします。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5" name="直線コネクタ 14">
            <a:extLst>
              <a:ext uri="{FF2B5EF4-FFF2-40B4-BE49-F238E27FC236}">
                <a16:creationId xmlns:a16="http://schemas.microsoft.com/office/drawing/2014/main" id="{89D8AD21-C989-A760-C5E9-E0FED53E5953}"/>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字幕 2">
            <a:extLst>
              <a:ext uri="{FF2B5EF4-FFF2-40B4-BE49-F238E27FC236}">
                <a16:creationId xmlns:a16="http://schemas.microsoft.com/office/drawing/2014/main" id="{9760B7CD-D08B-7F86-8A01-7D055B3C62CD}"/>
              </a:ext>
            </a:extLst>
          </p:cNvPr>
          <p:cNvSpPr txBox="1">
            <a:spLocks/>
          </p:cNvSpPr>
          <p:nvPr/>
        </p:nvSpPr>
        <p:spPr>
          <a:xfrm>
            <a:off x="6314536" y="4867066"/>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例）通常　</a:t>
            </a:r>
            <a:r>
              <a:rPr lang="en-US" altLang="ja-JP" sz="1200" dirty="0"/>
              <a:t>3〜5</a:t>
            </a:r>
            <a:r>
              <a:rPr lang="ja-JP" altLang="en-US" sz="1200" dirty="0"/>
              <a:t>日程度</a:t>
            </a:r>
            <a:endParaRPr lang="en-US" altLang="ja-JP" sz="1200" dirty="0"/>
          </a:p>
        </p:txBody>
      </p:sp>
      <p:sp>
        <p:nvSpPr>
          <p:cNvPr id="17" name="字幕 2">
            <a:extLst>
              <a:ext uri="{FF2B5EF4-FFF2-40B4-BE49-F238E27FC236}">
                <a16:creationId xmlns:a16="http://schemas.microsoft.com/office/drawing/2014/main" id="{12683BFB-5D7D-D3EC-03BA-FB36CDEFF059}"/>
              </a:ext>
            </a:extLst>
          </p:cNvPr>
          <p:cNvSpPr txBox="1">
            <a:spLocks/>
          </p:cNvSpPr>
          <p:nvPr/>
        </p:nvSpPr>
        <p:spPr>
          <a:xfrm>
            <a:off x="6649076" y="2978876"/>
            <a:ext cx="2581184" cy="178392"/>
          </a:xfrm>
          <a:prstGeom prst="rect">
            <a:avLst/>
          </a:prstGeom>
          <a:ln>
            <a:solidFill>
              <a:srgbClr val="FF0000"/>
            </a:solidFill>
          </a:ln>
        </p:spPr>
        <p:txBody>
          <a:bodyPr vert="horz" lIns="91440" tIns="45720" rIns="91440" bIns="45720" rtlCol="0" anchor="ctr">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cxnSp>
        <p:nvCxnSpPr>
          <p:cNvPr id="18" name="直線矢印コネクタ 17">
            <a:extLst>
              <a:ext uri="{FF2B5EF4-FFF2-40B4-BE49-F238E27FC236}">
                <a16:creationId xmlns:a16="http://schemas.microsoft.com/office/drawing/2014/main" id="{9FEFFE1C-DD2C-65F5-849F-A40806EF2B70}"/>
              </a:ext>
            </a:extLst>
          </p:cNvPr>
          <p:cNvCxnSpPr>
            <a:cxnSpLocks/>
          </p:cNvCxnSpPr>
          <p:nvPr/>
        </p:nvCxnSpPr>
        <p:spPr>
          <a:xfrm flipV="1">
            <a:off x="6519017" y="3045125"/>
            <a:ext cx="130059" cy="182194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2A56535E-2412-8636-F8A9-2205519E251D}"/>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21" name="テキスト ボックス 20">
            <a:extLst>
              <a:ext uri="{FF2B5EF4-FFF2-40B4-BE49-F238E27FC236}">
                <a16:creationId xmlns:a16="http://schemas.microsoft.com/office/drawing/2014/main" id="{521DAD1A-7EC3-F1BF-4E22-3631F53D9E95}"/>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
        <p:nvSpPr>
          <p:cNvPr id="22" name="字幕 2">
            <a:extLst>
              <a:ext uri="{FF2B5EF4-FFF2-40B4-BE49-F238E27FC236}">
                <a16:creationId xmlns:a16="http://schemas.microsoft.com/office/drawing/2014/main" id="{119DCB3F-F2FA-5DFD-71CC-9DBF62188E78}"/>
              </a:ext>
            </a:extLst>
          </p:cNvPr>
          <p:cNvSpPr txBox="1">
            <a:spLocks/>
          </p:cNvSpPr>
          <p:nvPr/>
        </p:nvSpPr>
        <p:spPr>
          <a:xfrm>
            <a:off x="409303" y="173259"/>
            <a:ext cx="11556274" cy="487519"/>
          </a:xfrm>
          <a:prstGeom prst="rect">
            <a:avLst/>
          </a:prstGeom>
          <a:noFill/>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メッセージテンプレート設定</a:t>
            </a:r>
            <a:r>
              <a:rPr lang="en-US" altLang="ja-JP" sz="1400" b="1" dirty="0">
                <a:latin typeface="ヒラギノ角ゴ ProN W3"/>
              </a:rPr>
              <a:t>【</a:t>
            </a:r>
            <a:r>
              <a:rPr lang="ja-JP" altLang="en-US" sz="1400" b="0" i="0" dirty="0">
                <a:effectLst/>
                <a:latin typeface="ヒラギノ角ゴ ProN W3"/>
              </a:rPr>
              <a:t>注文をキャンセルしました</a:t>
            </a:r>
            <a:r>
              <a:rPr lang="en-US" altLang="ja-JP" sz="1400" b="1" i="0" dirty="0">
                <a:effectLst/>
                <a:latin typeface="ヒラギノ角ゴ ProN W3"/>
              </a:rPr>
              <a:t>】</a:t>
            </a:r>
            <a:endParaRPr lang="ja-JP" altLang="en-US" sz="1400" b="1" dirty="0"/>
          </a:p>
        </p:txBody>
      </p:sp>
    </p:spTree>
    <p:extLst>
      <p:ext uri="{BB962C8B-B14F-4D97-AF65-F5344CB8AC3E}">
        <p14:creationId xmlns:p14="http://schemas.microsoft.com/office/powerpoint/2010/main" val="156064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6764BE1-8EB6-4C91-960F-76F598B79C92}"/>
              </a:ext>
            </a:extLst>
          </p:cNvPr>
          <p:cNvGraphicFramePr>
            <a:graphicFrameLocks noGrp="1"/>
          </p:cNvGraphicFramePr>
          <p:nvPr>
            <p:extLst>
              <p:ext uri="{D42A27DB-BD31-4B8C-83A1-F6EECF244321}">
                <p14:modId xmlns:p14="http://schemas.microsoft.com/office/powerpoint/2010/main" val="405955242"/>
              </p:ext>
            </p:extLst>
          </p:nvPr>
        </p:nvGraphicFramePr>
        <p:xfrm>
          <a:off x="670573" y="1374886"/>
          <a:ext cx="3620112" cy="32502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の商品受け渡しが完了しました。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お受け渡し内容の詳細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受取予定日時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またのご利用をお待ちしております。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ご不明点やその他お問い合わせは下記にお願いいたします。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graphicFrame>
        <p:nvGraphicFramePr>
          <p:cNvPr id="10" name="表 9">
            <a:extLst>
              <a:ext uri="{FF2B5EF4-FFF2-40B4-BE49-F238E27FC236}">
                <a16:creationId xmlns:a16="http://schemas.microsoft.com/office/drawing/2014/main" id="{19EC5DA2-3314-27E3-CF02-7F685FACBCAA}"/>
              </a:ext>
            </a:extLst>
          </p:cNvPr>
          <p:cNvGraphicFramePr>
            <a:graphicFrameLocks noGrp="1"/>
          </p:cNvGraphicFramePr>
          <p:nvPr>
            <p:extLst>
              <p:ext uri="{D42A27DB-BD31-4B8C-83A1-F6EECF244321}">
                <p14:modId xmlns:p14="http://schemas.microsoft.com/office/powerpoint/2010/main" val="3680578575"/>
              </p:ext>
            </p:extLst>
          </p:nvPr>
        </p:nvGraphicFramePr>
        <p:xfrm>
          <a:off x="6649076" y="1374886"/>
          <a:ext cx="3620112" cy="3250200"/>
        </p:xfrm>
        <a:graphic>
          <a:graphicData uri="http://schemas.openxmlformats.org/drawingml/2006/table">
            <a:tbl>
              <a:tblPr/>
              <a:tblGrid>
                <a:gridCol w="3620112">
                  <a:extLst>
                    <a:ext uri="{9D8B030D-6E8A-4147-A177-3AD203B41FA5}">
                      <a16:colId xmlns:a16="http://schemas.microsoft.com/office/drawing/2014/main" val="1177872790"/>
                    </a:ext>
                  </a:extLst>
                </a:gridCol>
              </a:tblGrid>
              <a:tr h="784697">
                <a:tc>
                  <a:txBody>
                    <a:bodyPr/>
                    <a:lstStyle/>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注文者名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様</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この度は</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をご利用いただきありがとうございます。</a:t>
                      </a:r>
                    </a:p>
                    <a:p>
                      <a:pPr fontAlgn="base"/>
                      <a:r>
                        <a:rPr lang="ja-JP" altLang="en-US" sz="1000" dirty="0">
                          <a:effectLst/>
                          <a:latin typeface="メイリオ" panose="020B0604030504040204" pitchFamily="50" charset="-128"/>
                          <a:ea typeface="メイリオ" panose="020B0604030504040204" pitchFamily="50" charset="-128"/>
                        </a:rPr>
                        <a:t>注文番号</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の商品受け渡しが完了しました。</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a:t>
                      </a:r>
                      <a:r>
                        <a:rPr lang="ja-JP" altLang="en-US" sz="1000" dirty="0">
                          <a:effectLst/>
                          <a:latin typeface="メイリオ" panose="020B0604030504040204" pitchFamily="50" charset="-128"/>
                          <a:ea typeface="メイリオ" panose="020B0604030504040204" pitchFamily="50" charset="-128"/>
                        </a:rPr>
                        <a:t>お受け渡し内容の詳細</a:t>
                      </a:r>
                      <a:r>
                        <a:rPr lang="en-US" altLang="ja-JP" sz="1000" dirty="0">
                          <a:effectLst/>
                          <a:latin typeface="メイリオ" panose="020B0604030504040204" pitchFamily="50" charset="-128"/>
                          <a:ea typeface="メイリオ" panose="020B0604030504040204" pitchFamily="50" charset="-128"/>
                        </a:rPr>
                        <a: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r>
                        <a:rPr lang="ja-JP" altLang="en-US" sz="1000" dirty="0">
                          <a:effectLst/>
                          <a:latin typeface="メイリオ" panose="020B0604030504040204" pitchFamily="50" charset="-128"/>
                          <a:ea typeface="メイリオ" panose="020B0604030504040204" pitchFamily="50" charset="-128"/>
                        </a:rPr>
                        <a:t>注文番号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注文番号 </a:t>
                      </a:r>
                      <a:r>
                        <a:rPr lang="en-US" altLang="ja-JP" sz="1000" dirty="0">
                          <a:effectLst/>
                          <a:latin typeface="メイリオ" panose="020B0604030504040204" pitchFamily="50" charset="-128"/>
                          <a:ea typeface="メイリオ" panose="020B0604030504040204" pitchFamily="50" charset="-128"/>
                        </a:rPr>
                        <a:t>%&gt;</a:t>
                      </a:r>
                    </a:p>
                    <a:p>
                      <a:pPr fontAlgn="base"/>
                      <a:r>
                        <a:rPr lang="ja-JP" altLang="en-US" sz="1000" dirty="0">
                          <a:effectLst/>
                          <a:latin typeface="メイリオ" panose="020B0604030504040204" pitchFamily="50" charset="-128"/>
                          <a:ea typeface="メイリオ" panose="020B0604030504040204" pitchFamily="50" charset="-128"/>
                        </a:rPr>
                        <a:t>受取予定日時：</a:t>
                      </a:r>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注文金額　　：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注文金額 </a:t>
                      </a:r>
                      <a:r>
                        <a:rPr lang="en-US" altLang="ja-JP" sz="1000" dirty="0">
                          <a:effectLst/>
                          <a:latin typeface="メイリオ" panose="020B0604030504040204" pitchFamily="50" charset="-128"/>
                          <a:ea typeface="メイリオ" panose="020B0604030504040204" pitchFamily="50" charset="-128"/>
                        </a:rPr>
                        <a:t>%&gt;</a:t>
                      </a:r>
                      <a:r>
                        <a:rPr lang="ja-JP" altLang="en-US" sz="1000" dirty="0">
                          <a:effectLst/>
                          <a:latin typeface="メイリオ" panose="020B0604030504040204" pitchFamily="50" charset="-128"/>
                          <a:ea typeface="メイリオ" panose="020B0604030504040204" pitchFamily="50" charset="-128"/>
                        </a:rPr>
                        <a:t>円</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注文明細 </a:t>
                      </a:r>
                      <a:r>
                        <a:rPr lang="en-US" altLang="ja-JP" sz="1000" dirty="0">
                          <a:effectLst/>
                          <a:latin typeface="メイリオ" panose="020B0604030504040204" pitchFamily="50" charset="-128"/>
                          <a:ea typeface="メイリオ" panose="020B0604030504040204" pitchFamily="50" charset="-128"/>
                        </a:rPr>
                        <a:t>%&gt;</a:t>
                      </a:r>
                    </a:p>
                    <a:p>
                      <a:pPr fontAlgn="base"/>
                      <a:r>
                        <a:rPr lang="en-US" altLang="ja-JP" sz="1000" dirty="0">
                          <a:effectLst/>
                          <a:latin typeface="メイリオ" panose="020B0604030504040204" pitchFamily="50" charset="-128"/>
                          <a:ea typeface="メイリオ" panose="020B0604030504040204" pitchFamily="50" charset="-128"/>
                        </a:rPr>
                        <a:t>------------------------</a:t>
                      </a:r>
                    </a:p>
                    <a:p>
                      <a:pPr fontAlgn="base"/>
                      <a:endParaRPr lang="en-US" altLang="ja-JP"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またのご利用をお待ちしております。</a:t>
                      </a:r>
                    </a:p>
                    <a:p>
                      <a:pPr fontAlgn="base"/>
                      <a:endParaRPr lang="ja-JP" altLang="en-US" sz="1000" dirty="0">
                        <a:effectLst/>
                        <a:latin typeface="メイリオ" panose="020B0604030504040204" pitchFamily="50" charset="-128"/>
                        <a:ea typeface="メイリオ" panose="020B0604030504040204" pitchFamily="50" charset="-128"/>
                      </a:endParaRPr>
                    </a:p>
                    <a:p>
                      <a:pPr fontAlgn="base"/>
                      <a:r>
                        <a:rPr lang="ja-JP" altLang="en-US" sz="1000" dirty="0">
                          <a:effectLst/>
                          <a:latin typeface="メイリオ" panose="020B0604030504040204" pitchFamily="50" charset="-128"/>
                          <a:ea typeface="メイリオ" panose="020B0604030504040204" pitchFamily="50" charset="-128"/>
                        </a:rPr>
                        <a:t>ご不明点やその他お問い合わせは下記にお願いいたします。</a:t>
                      </a:r>
                    </a:p>
                    <a:p>
                      <a:pPr fontAlgn="base"/>
                      <a:r>
                        <a:rPr lang="ja-JP" altLang="en-US" sz="1000" dirty="0">
                          <a:effectLst/>
                          <a:latin typeface="メイリオ" panose="020B0604030504040204" pitchFamily="50" charset="-128"/>
                          <a:ea typeface="メイリオ" panose="020B0604030504040204" pitchFamily="50" charset="-128"/>
                        </a:rPr>
                        <a:t>電話番号： </a:t>
                      </a:r>
                      <a:r>
                        <a:rPr lang="en-US" altLang="ja-JP" sz="1000" dirty="0">
                          <a:effectLst/>
                          <a:latin typeface="メイリオ" panose="020B0604030504040204" pitchFamily="50" charset="-128"/>
                          <a:ea typeface="メイリオ" panose="020B0604030504040204" pitchFamily="50" charset="-128"/>
                        </a:rPr>
                        <a:t>&lt;%= @</a:t>
                      </a:r>
                      <a:r>
                        <a:rPr lang="ja-JP" altLang="en-US" sz="1000" dirty="0">
                          <a:effectLst/>
                          <a:latin typeface="メイリオ" panose="020B0604030504040204" pitchFamily="50" charset="-128"/>
                          <a:ea typeface="メイリオ" panose="020B0604030504040204" pitchFamily="50" charset="-128"/>
                        </a:rPr>
                        <a:t>店舗電話番号 </a:t>
                      </a:r>
                      <a:r>
                        <a:rPr lang="en-US" altLang="ja-JP" sz="1000" dirty="0">
                          <a:effectLst/>
                          <a:latin typeface="メイリオ" panose="020B0604030504040204" pitchFamily="50" charset="-128"/>
                          <a:ea typeface="メイリオ" panose="020B0604030504040204" pitchFamily="50" charset="-128"/>
                        </a:rPr>
                        <a:t>%&gt;</a:t>
                      </a:r>
                      <a:endParaRPr lang="ja-JP" altLang="en-US" sz="1000" dirty="0">
                        <a:effectLst/>
                        <a:latin typeface="メイリオ" panose="020B0604030504040204" pitchFamily="50" charset="-128"/>
                        <a:ea typeface="メイリオ" panose="020B0604030504040204" pitchFamily="50" charset="-128"/>
                      </a:endParaRPr>
                    </a:p>
                  </a:txBody>
                  <a:tcPr marL="48528" marR="48528" marT="101100" marB="101100" anchor="ctr">
                    <a:lnL>
                      <a:noFill/>
                    </a:lnL>
                    <a:lnR>
                      <a:noFill/>
                    </a:lnR>
                    <a:lnT>
                      <a:noFill/>
                    </a:lnT>
                    <a:lnB w="9525"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050762334"/>
                  </a:ext>
                </a:extLst>
              </a:tr>
            </a:tbl>
          </a:graphicData>
        </a:graphic>
      </p:graphicFrame>
      <p:cxnSp>
        <p:nvCxnSpPr>
          <p:cNvPr id="11" name="直線コネクタ 10">
            <a:extLst>
              <a:ext uri="{FF2B5EF4-FFF2-40B4-BE49-F238E27FC236}">
                <a16:creationId xmlns:a16="http://schemas.microsoft.com/office/drawing/2014/main" id="{8A7CA890-04F2-BF7F-1B1F-099D6C24ACEC}"/>
              </a:ext>
            </a:extLst>
          </p:cNvPr>
          <p:cNvCxnSpPr/>
          <p:nvPr/>
        </p:nvCxnSpPr>
        <p:spPr>
          <a:xfrm>
            <a:off x="5779695" y="974785"/>
            <a:ext cx="0" cy="55899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字幕 2">
            <a:extLst>
              <a:ext uri="{FF2B5EF4-FFF2-40B4-BE49-F238E27FC236}">
                <a16:creationId xmlns:a16="http://schemas.microsoft.com/office/drawing/2014/main" id="{FAB0205C-4026-A50C-48F7-493158838C28}"/>
              </a:ext>
            </a:extLst>
          </p:cNvPr>
          <p:cNvSpPr txBox="1">
            <a:spLocks/>
          </p:cNvSpPr>
          <p:nvPr/>
        </p:nvSpPr>
        <p:spPr>
          <a:xfrm>
            <a:off x="6204306" y="5191864"/>
            <a:ext cx="3638549" cy="582499"/>
          </a:xfrm>
          <a:prstGeom prst="rect">
            <a:avLst/>
          </a:prstGeom>
          <a:ln>
            <a:solidFill>
              <a:schemeClr val="tx2"/>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t>店舗に合わせて変更</a:t>
            </a:r>
            <a:endParaRPr lang="en-US" altLang="ja-JP" sz="1200" dirty="0"/>
          </a:p>
          <a:p>
            <a:pPr algn="l"/>
            <a:r>
              <a:rPr lang="ja-JP" altLang="en-US" sz="1200" dirty="0"/>
              <a:t>例）通常　</a:t>
            </a:r>
            <a:r>
              <a:rPr lang="en-US" altLang="ja-JP" sz="1200" dirty="0"/>
              <a:t>3〜5</a:t>
            </a:r>
            <a:r>
              <a:rPr lang="ja-JP" altLang="en-US" sz="1200" dirty="0"/>
              <a:t>日程度</a:t>
            </a:r>
            <a:endParaRPr lang="en-US" altLang="ja-JP" sz="1200" dirty="0"/>
          </a:p>
        </p:txBody>
      </p:sp>
      <p:sp>
        <p:nvSpPr>
          <p:cNvPr id="16" name="字幕 2">
            <a:extLst>
              <a:ext uri="{FF2B5EF4-FFF2-40B4-BE49-F238E27FC236}">
                <a16:creationId xmlns:a16="http://schemas.microsoft.com/office/drawing/2014/main" id="{BED38B4E-EEA6-BB8A-5C23-4E283DF8C73C}"/>
              </a:ext>
            </a:extLst>
          </p:cNvPr>
          <p:cNvSpPr txBox="1">
            <a:spLocks/>
          </p:cNvSpPr>
          <p:nvPr/>
        </p:nvSpPr>
        <p:spPr>
          <a:xfrm>
            <a:off x="6649076" y="2970250"/>
            <a:ext cx="2419173" cy="182738"/>
          </a:xfrm>
          <a:prstGeom prst="rect">
            <a:avLst/>
          </a:prstGeom>
          <a:ln>
            <a:solidFill>
              <a:srgbClr val="FF0000"/>
            </a:solidFill>
          </a:ln>
        </p:spPr>
        <p:txBody>
          <a:bodyPr vert="horz" lIns="91440" tIns="45720" rIns="91440" bIns="45720" rtlCol="0" anchor="ctr">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200" dirty="0"/>
          </a:p>
        </p:txBody>
      </p:sp>
      <p:cxnSp>
        <p:nvCxnSpPr>
          <p:cNvPr id="17" name="直線矢印コネクタ 16">
            <a:extLst>
              <a:ext uri="{FF2B5EF4-FFF2-40B4-BE49-F238E27FC236}">
                <a16:creationId xmlns:a16="http://schemas.microsoft.com/office/drawing/2014/main" id="{39B3D357-FB5F-7DC2-14C0-2A9C80B261B6}"/>
              </a:ext>
            </a:extLst>
          </p:cNvPr>
          <p:cNvCxnSpPr>
            <a:cxnSpLocks/>
          </p:cNvCxnSpPr>
          <p:nvPr/>
        </p:nvCxnSpPr>
        <p:spPr>
          <a:xfrm flipV="1">
            <a:off x="6412306" y="3152988"/>
            <a:ext cx="236770" cy="203887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字幕 2">
            <a:extLst>
              <a:ext uri="{FF2B5EF4-FFF2-40B4-BE49-F238E27FC236}">
                <a16:creationId xmlns:a16="http://schemas.microsoft.com/office/drawing/2014/main" id="{7CB4E1C2-2415-73E1-C190-565C87F876C5}"/>
              </a:ext>
            </a:extLst>
          </p:cNvPr>
          <p:cNvSpPr txBox="1">
            <a:spLocks/>
          </p:cNvSpPr>
          <p:nvPr/>
        </p:nvSpPr>
        <p:spPr>
          <a:xfrm>
            <a:off x="409303" y="173259"/>
            <a:ext cx="11556274" cy="487519"/>
          </a:xfrm>
          <a:prstGeom prst="rect">
            <a:avLst/>
          </a:prstGeom>
          <a:noFill/>
          <a:ln>
            <a:no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メッセージテンプレート設定</a:t>
            </a:r>
            <a:r>
              <a:rPr lang="en-US" altLang="ja-JP" sz="1400" b="1" dirty="0"/>
              <a:t>【</a:t>
            </a:r>
            <a:r>
              <a:rPr lang="ja-JP" altLang="en-US" sz="1400" i="0" dirty="0">
                <a:solidFill>
                  <a:srgbClr val="111111"/>
                </a:solidFill>
                <a:effectLst/>
                <a:latin typeface="Lato" panose="020F0502020204030203" pitchFamily="34" charset="0"/>
              </a:rPr>
              <a:t>ご利用いただきありがとうございます</a:t>
            </a:r>
            <a:r>
              <a:rPr lang="en-US" altLang="ja-JP" sz="1400" b="1" i="0" dirty="0">
                <a:solidFill>
                  <a:srgbClr val="111111"/>
                </a:solidFill>
                <a:effectLst/>
                <a:latin typeface="Lato" panose="020F0502020204030203" pitchFamily="34" charset="0"/>
              </a:rPr>
              <a:t>】</a:t>
            </a:r>
            <a:endParaRPr lang="ja-JP" altLang="en-US" sz="1400" b="1" dirty="0"/>
          </a:p>
        </p:txBody>
      </p:sp>
      <p:sp>
        <p:nvSpPr>
          <p:cNvPr id="19" name="テキスト ボックス 18">
            <a:extLst>
              <a:ext uri="{FF2B5EF4-FFF2-40B4-BE49-F238E27FC236}">
                <a16:creationId xmlns:a16="http://schemas.microsoft.com/office/drawing/2014/main" id="{A5B761EC-58E4-2EA0-F7AD-23395902851F}"/>
              </a:ext>
            </a:extLst>
          </p:cNvPr>
          <p:cNvSpPr txBox="1"/>
          <p:nvPr/>
        </p:nvSpPr>
        <p:spPr>
          <a:xfrm>
            <a:off x="8115155" y="974785"/>
            <a:ext cx="3455400" cy="307777"/>
          </a:xfrm>
          <a:prstGeom prst="rect">
            <a:avLst/>
          </a:prstGeom>
          <a:noFill/>
        </p:spPr>
        <p:txBody>
          <a:bodyPr wrap="square">
            <a:spAutoFit/>
          </a:bodyPr>
          <a:lstStyle/>
          <a:p>
            <a:pPr fontAlgn="base"/>
            <a:r>
              <a:rPr lang="ja-JP" altLang="en-US" sz="1400" b="1" i="0" dirty="0">
                <a:effectLst/>
                <a:latin typeface="ヒラギノ角ゴ ProN W3"/>
              </a:rPr>
              <a:t>物販実装時</a:t>
            </a:r>
          </a:p>
        </p:txBody>
      </p:sp>
      <p:sp>
        <p:nvSpPr>
          <p:cNvPr id="20" name="テキスト ボックス 19">
            <a:extLst>
              <a:ext uri="{FF2B5EF4-FFF2-40B4-BE49-F238E27FC236}">
                <a16:creationId xmlns:a16="http://schemas.microsoft.com/office/drawing/2014/main" id="{B566F31D-79AD-6D04-3AA8-9D7BDF8B27CC}"/>
              </a:ext>
            </a:extLst>
          </p:cNvPr>
          <p:cNvSpPr txBox="1"/>
          <p:nvPr/>
        </p:nvSpPr>
        <p:spPr>
          <a:xfrm>
            <a:off x="1584974" y="965026"/>
            <a:ext cx="3455400" cy="307777"/>
          </a:xfrm>
          <a:prstGeom prst="rect">
            <a:avLst/>
          </a:prstGeom>
          <a:noFill/>
        </p:spPr>
        <p:txBody>
          <a:bodyPr wrap="square">
            <a:spAutoFit/>
          </a:bodyPr>
          <a:lstStyle/>
          <a:p>
            <a:pPr algn="l"/>
            <a:r>
              <a:rPr kumimoji="1" lang="ja-JP" altLang="en-US" sz="1400" b="1" dirty="0"/>
              <a:t>テイクアウト実装時</a:t>
            </a:r>
          </a:p>
        </p:txBody>
      </p:sp>
    </p:spTree>
    <p:extLst>
      <p:ext uri="{BB962C8B-B14F-4D97-AF65-F5344CB8AC3E}">
        <p14:creationId xmlns:p14="http://schemas.microsoft.com/office/powerpoint/2010/main" val="5277427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1931</Words>
  <Application>Microsoft Office PowerPoint</Application>
  <PresentationFormat>ワイド画面</PresentationFormat>
  <Paragraphs>300</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ヒラギノ角ゴ ProN W3</vt:lpstr>
      <vt:lpstr>メイリオ</vt:lpstr>
      <vt:lpstr>游ゴシック</vt:lpstr>
      <vt:lpstr>游ゴシック Light</vt:lpstr>
      <vt:lpstr>Arial</vt:lpstr>
      <vt:lpstr>Lato</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功樹</dc:creator>
  <cp:lastModifiedBy>黒田 潤</cp:lastModifiedBy>
  <cp:revision>6</cp:revision>
  <dcterms:created xsi:type="dcterms:W3CDTF">2021-06-18T11:22:06Z</dcterms:created>
  <dcterms:modified xsi:type="dcterms:W3CDTF">2022-06-10T04:38:15Z</dcterms:modified>
</cp:coreProperties>
</file>