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33"/>
  </p:normalViewPr>
  <p:slideViewPr>
    <p:cSldViewPr snapToGrid="0" snapToObjects="1">
      <p:cViewPr varScale="1">
        <p:scale>
          <a:sx n="141" d="100"/>
          <a:sy n="141" d="100"/>
        </p:scale>
        <p:origin x="19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31630F-6AEC-784C-8711-4A65196E3D0B}" type="datetimeFigureOut">
              <a:rPr kumimoji="1" lang="ja-JP" altLang="en-US" smtClean="0"/>
              <a:t>2020/6/7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675E2-7FC4-6841-BD28-392CD4A0A1D8}"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A531630F-6AEC-784C-8711-4A65196E3D0B}" type="datetimeFigureOut">
              <a:rPr kumimoji="1" lang="ja-JP" altLang="en-US" smtClean="0"/>
              <a:t>2020/6/7</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EF675E2-7FC4-6841-BD28-392CD4A0A1D8}" type="slidenum">
              <a:rPr kumimoji="1" lang="ja-JP" altLang="en-US" smtClean="0"/>
              <a:t>‹#›</a:t>
            </a:fld>
            <a:endParaRPr kumimoji="1" lang="ja-JP" altLang="en-US"/>
          </a:p>
        </p:txBody>
      </p:sp>
    </p:spTree>
    <p:extLst>
      <p:ext uri="{BB962C8B-B14F-4D97-AF65-F5344CB8AC3E}">
        <p14:creationId xmlns:p14="http://schemas.microsoft.com/office/powerpoint/2010/main" val="1816914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houjin-bangou.nta.go.jp/" TargetMode="Externa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mirai-ticket.jp/shop-admin/"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lp.mirai-ticket.jp/shop_kiyaku/"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stripe.com/jp"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1A"/>
        </a:solid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58956" y="5951519"/>
            <a:ext cx="7559675" cy="345598"/>
          </a:xfrm>
        </p:spPr>
        <p:txBody>
          <a:bodyPr>
            <a:normAutofit fontScale="85000" lnSpcReduction="20000"/>
          </a:bodyPr>
          <a:lstStyle/>
          <a:p>
            <a:r>
              <a:rPr kumimoji="1" lang="ja-JP" altLang="en-US" dirty="0" smtClean="0">
                <a:latin typeface="MS PGothic" charset="-128"/>
                <a:ea typeface="MS PGothic" charset="-128"/>
                <a:cs typeface="MS PGothic" charset="-128"/>
              </a:rPr>
              <a:t>みらいの食券</a:t>
            </a:r>
            <a:r>
              <a:rPr kumimoji="1" lang="ja-JP" altLang="en-US" smtClean="0">
                <a:latin typeface="MS PGothic" charset="-128"/>
                <a:ea typeface="MS PGothic" charset="-128"/>
                <a:cs typeface="MS PGothic" charset="-128"/>
              </a:rPr>
              <a:t>　店舗登録の手引き</a:t>
            </a:r>
            <a:endParaRPr kumimoji="1" lang="ja-JP" altLang="en-US" dirty="0">
              <a:latin typeface="MS PGothic" charset="-128"/>
              <a:ea typeface="MS PGothic" charset="-128"/>
              <a:cs typeface="MS PGothic"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960" y="2789583"/>
            <a:ext cx="2459666" cy="1980509"/>
          </a:xfrm>
          <a:prstGeom prst="rect">
            <a:avLst/>
          </a:prstGeom>
        </p:spPr>
      </p:pic>
    </p:spTree>
    <p:extLst>
      <p:ext uri="{BB962C8B-B14F-4D97-AF65-F5344CB8AC3E}">
        <p14:creationId xmlns:p14="http://schemas.microsoft.com/office/powerpoint/2010/main" val="212519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9</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9 – </a:t>
            </a:r>
            <a:r>
              <a:rPr kumimoji="1" lang="ja-JP" altLang="en-US" sz="2800" b="1" dirty="0" smtClean="0">
                <a:latin typeface="+mj-ea"/>
                <a:ea typeface="+mj-ea"/>
              </a:rPr>
              <a:t>最終確認（個人事業主の場合③）</a:t>
            </a:r>
            <a:endParaRPr kumimoji="1" lang="ja-JP" altLang="en-US" sz="2800" b="1" dirty="0">
              <a:latin typeface="+mj-ea"/>
              <a:ea typeface="+mj-ea"/>
            </a:endParaRPr>
          </a:p>
        </p:txBody>
      </p:sp>
      <p:sp>
        <p:nvSpPr>
          <p:cNvPr id="11" name="テキスト ボックス 10"/>
          <p:cNvSpPr txBox="1"/>
          <p:nvPr/>
        </p:nvSpPr>
        <p:spPr>
          <a:xfrm>
            <a:off x="5658416" y="1394234"/>
            <a:ext cx="4508626" cy="1200329"/>
          </a:xfrm>
          <a:prstGeom prst="rect">
            <a:avLst/>
          </a:prstGeom>
          <a:noFill/>
        </p:spPr>
        <p:txBody>
          <a:bodyPr wrap="square" rtlCol="0">
            <a:spAutoFit/>
          </a:bodyPr>
          <a:lstStyle/>
          <a:p>
            <a:r>
              <a:rPr kumimoji="1" lang="en-US" altLang="ja-JP" sz="1200" dirty="0" smtClean="0"/>
              <a:t>1</a:t>
            </a:r>
            <a:r>
              <a:rPr kumimoji="1" lang="ja-JP" altLang="en-US" sz="1200" dirty="0" smtClean="0"/>
              <a:t>　最終確認画面です。</a:t>
            </a:r>
            <a:endParaRPr kumimoji="1" lang="en-US" altLang="ja-JP" sz="1200" dirty="0" smtClean="0"/>
          </a:p>
          <a:p>
            <a:r>
              <a:rPr lang="ja-JP" altLang="en-US" sz="1200" dirty="0"/>
              <a:t>　</a:t>
            </a:r>
            <a:r>
              <a:rPr lang="ja-JP" altLang="en-US" sz="1200" dirty="0" smtClean="0"/>
              <a:t>　お名前と口座情報をご確認後「完了」ボタンをクリックすると</a:t>
            </a:r>
            <a:r>
              <a:rPr lang="en-US" altLang="ja-JP" sz="1200" dirty="0" smtClean="0"/>
              <a:t>Stripe</a:t>
            </a:r>
          </a:p>
          <a:p>
            <a:r>
              <a:rPr lang="ja-JP" altLang="en-US" sz="1200" dirty="0"/>
              <a:t>　</a:t>
            </a:r>
            <a:r>
              <a:rPr lang="ja-JP" altLang="en-US" sz="1200" dirty="0" smtClean="0"/>
              <a:t>　の登録は完了です。引き続きみらいの食券店舗登録画面（本手</a:t>
            </a:r>
            <a:endParaRPr lang="en-US" altLang="ja-JP" sz="1200" dirty="0" smtClean="0"/>
          </a:p>
          <a:p>
            <a:r>
              <a:rPr lang="ja-JP" altLang="en-US" sz="1200" dirty="0"/>
              <a:t>　</a:t>
            </a:r>
            <a:r>
              <a:rPr lang="ja-JP" altLang="en-US" sz="1200" dirty="0" smtClean="0"/>
              <a:t>　引</a:t>
            </a:r>
            <a:r>
              <a:rPr lang="en-US" altLang="ja-JP" sz="1200" dirty="0" smtClean="0"/>
              <a:t>4-</a:t>
            </a:r>
            <a:r>
              <a:rPr lang="ja-JP" altLang="en-US" sz="1200" dirty="0" smtClean="0"/>
              <a:t>振込口座の設定をするページ）に戻り、登録した</a:t>
            </a:r>
            <a:r>
              <a:rPr lang="en-US" altLang="ja-JP" sz="1200" dirty="0" smtClean="0"/>
              <a:t>Stripe</a:t>
            </a:r>
            <a:r>
              <a:rPr lang="ja-JP" altLang="en-US" sz="1200" dirty="0" smtClean="0"/>
              <a:t>情報</a:t>
            </a:r>
            <a:endParaRPr lang="en-US" altLang="ja-JP" sz="1200" dirty="0" smtClean="0"/>
          </a:p>
          <a:p>
            <a:r>
              <a:rPr lang="ja-JP" altLang="en-US" sz="1200" dirty="0"/>
              <a:t>　</a:t>
            </a:r>
            <a:r>
              <a:rPr lang="ja-JP" altLang="en-US" sz="1200" dirty="0" smtClean="0"/>
              <a:t>　を連携させてください。</a:t>
            </a:r>
            <a:endParaRPr lang="en-US" altLang="ja-JP" sz="1200" dirty="0" smtClean="0"/>
          </a:p>
          <a:p>
            <a:r>
              <a:rPr lang="ja-JP" altLang="en-US" sz="1200" dirty="0"/>
              <a:t>　</a:t>
            </a:r>
            <a:r>
              <a:rPr lang="ja-JP" altLang="en-US" sz="1200" dirty="0" smtClean="0"/>
              <a:t>　</a:t>
            </a:r>
            <a:endParaRPr lang="en-US" altLang="ja-JP" sz="1200" dirty="0" smtClean="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1" y="0"/>
            <a:ext cx="0" cy="0"/>
          </a:xfrm>
          <a:prstGeom prst="rect">
            <a:avLst/>
          </a:prstGeom>
        </p:spPr>
      </p:pic>
    </p:spTree>
    <p:extLst>
      <p:ext uri="{BB962C8B-B14F-4D97-AF65-F5344CB8AC3E}">
        <p14:creationId xmlns:p14="http://schemas.microsoft.com/office/powerpoint/2010/main" val="121116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8"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3010" y="7015025"/>
            <a:ext cx="411802" cy="338554"/>
          </a:xfrm>
          <a:prstGeom prst="rect">
            <a:avLst/>
          </a:prstGeom>
          <a:noFill/>
        </p:spPr>
        <p:txBody>
          <a:bodyPr wrap="square" rtlCol="0">
            <a:spAutoFit/>
          </a:bodyPr>
          <a:lstStyle/>
          <a:p>
            <a:pPr algn="ctr"/>
            <a:r>
              <a:rPr kumimoji="1" lang="en-US" altLang="ja-JP" sz="1600" b="1" smtClean="0"/>
              <a:t>10</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10 – </a:t>
            </a:r>
            <a:r>
              <a:rPr kumimoji="1" lang="ja-JP" altLang="en-US" sz="2800" b="1" dirty="0" smtClean="0">
                <a:latin typeface="+mj-ea"/>
                <a:ea typeface="+mj-ea"/>
              </a:rPr>
              <a:t>法人情報の登録（法人の場合①）</a:t>
            </a:r>
            <a:endParaRPr kumimoji="1" lang="ja-JP" altLang="en-US" sz="2800" b="1" dirty="0">
              <a:latin typeface="+mj-ea"/>
              <a:ea typeface="+mj-ea"/>
            </a:endParaRPr>
          </a:p>
        </p:txBody>
      </p:sp>
      <p:sp>
        <p:nvSpPr>
          <p:cNvPr id="11" name="テキスト ボックス 10"/>
          <p:cNvSpPr txBox="1"/>
          <p:nvPr/>
        </p:nvSpPr>
        <p:spPr>
          <a:xfrm>
            <a:off x="5658416" y="1394234"/>
            <a:ext cx="4508626" cy="3785652"/>
          </a:xfrm>
          <a:prstGeom prst="rect">
            <a:avLst/>
          </a:prstGeom>
          <a:noFill/>
        </p:spPr>
        <p:txBody>
          <a:bodyPr wrap="square" rtlCol="0">
            <a:spAutoFit/>
          </a:bodyPr>
          <a:lstStyle/>
          <a:p>
            <a:r>
              <a:rPr kumimoji="1" lang="en-US" altLang="ja-JP" sz="1200" dirty="0" smtClean="0"/>
              <a:t>1</a:t>
            </a:r>
            <a:r>
              <a:rPr kumimoji="1" lang="ja-JP" altLang="en-US" sz="1200" dirty="0" smtClean="0"/>
              <a:t>　ビジネス名：法人名をご入力ください。</a:t>
            </a:r>
            <a:endParaRPr kumimoji="1" lang="en-US" altLang="ja-JP" sz="1200" dirty="0" smtClean="0"/>
          </a:p>
          <a:p>
            <a:endParaRPr lang="en-US" altLang="ja-JP" sz="1200" dirty="0"/>
          </a:p>
          <a:p>
            <a:r>
              <a:rPr lang="en-US" altLang="ja-JP" sz="1200" dirty="0" smtClean="0"/>
              <a:t>2</a:t>
            </a:r>
            <a:r>
              <a:rPr lang="ja-JP" altLang="en-US" sz="1200" dirty="0" smtClean="0"/>
              <a:t>　登記番号（会社法人番号）：</a:t>
            </a:r>
            <a:r>
              <a:rPr lang="en-US" altLang="ja-JP" sz="1200" dirty="0" smtClean="0"/>
              <a:t>12</a:t>
            </a:r>
            <a:r>
              <a:rPr lang="ja-JP" altLang="en-US" sz="1200" dirty="0" smtClean="0"/>
              <a:t>桁の法人番号をご入力ください。</a:t>
            </a:r>
            <a:endParaRPr lang="en-US" altLang="ja-JP" sz="1200" dirty="0" smtClean="0"/>
          </a:p>
          <a:p>
            <a:endParaRPr lang="en-US" altLang="ja-JP" sz="1200" dirty="0"/>
          </a:p>
          <a:p>
            <a:r>
              <a:rPr lang="en-US" altLang="ja-JP" sz="1200" dirty="0" smtClean="0"/>
              <a:t>3</a:t>
            </a:r>
            <a:r>
              <a:rPr lang="ja-JP" altLang="en-US" sz="1200" dirty="0" smtClean="0"/>
              <a:t>　商号：法人名と店舗名など異なる場合ご入力ください。</a:t>
            </a:r>
            <a:endParaRPr lang="en-US" altLang="ja-JP" sz="1200" dirty="0" smtClean="0"/>
          </a:p>
          <a:p>
            <a:endParaRPr lang="en-US" altLang="ja-JP" sz="1200" dirty="0"/>
          </a:p>
          <a:p>
            <a:r>
              <a:rPr lang="en-US" altLang="ja-JP" sz="1200" dirty="0" smtClean="0"/>
              <a:t>4</a:t>
            </a:r>
            <a:r>
              <a:rPr lang="ja-JP" altLang="en-US" sz="1200" dirty="0" smtClean="0"/>
              <a:t>　登録済み会社住所：登記上の会社住所をご入力ください。</a:t>
            </a:r>
            <a:endParaRPr lang="en-US" altLang="ja-JP" sz="1200" dirty="0" smtClean="0"/>
          </a:p>
          <a:p>
            <a:endParaRPr lang="en-US" altLang="ja-JP" sz="1200" dirty="0"/>
          </a:p>
          <a:p>
            <a:r>
              <a:rPr lang="en-US" altLang="ja-JP" sz="1200" dirty="0" smtClean="0"/>
              <a:t>※</a:t>
            </a:r>
            <a:r>
              <a:rPr lang="ja-JP" altLang="en-US" sz="1200" dirty="0" smtClean="0"/>
              <a:t>注意事項</a:t>
            </a:r>
            <a:endParaRPr lang="en-US" altLang="ja-JP" sz="1200" dirty="0" smtClean="0"/>
          </a:p>
          <a:p>
            <a:endParaRPr lang="en-US" altLang="ja-JP" sz="1200" dirty="0"/>
          </a:p>
          <a:p>
            <a:pPr fontAlgn="base"/>
            <a:r>
              <a:rPr lang="ja-JP" altLang="en-US" sz="1200" dirty="0" smtClean="0"/>
              <a:t>　</a:t>
            </a:r>
            <a:r>
              <a:rPr lang="en-US" altLang="ja-JP" sz="1200" dirty="0"/>
              <a:t>Stripe</a:t>
            </a:r>
            <a:r>
              <a:rPr lang="ja-JP" altLang="en-US" sz="1200" dirty="0"/>
              <a:t>に入力する会社法人番号は</a:t>
            </a:r>
            <a:r>
              <a:rPr lang="ja-JP" altLang="en-US" sz="1200" b="1" u="sng" dirty="0">
                <a:solidFill>
                  <a:srgbClr val="FF0000"/>
                </a:solidFill>
              </a:rPr>
              <a:t>商業登記簿</a:t>
            </a:r>
            <a:r>
              <a:rPr lang="ja-JP" altLang="en-US" sz="1200" dirty="0"/>
              <a:t>の会社法人等</a:t>
            </a:r>
            <a:r>
              <a:rPr lang="ja-JP" altLang="en-US" sz="1200" dirty="0" smtClean="0"/>
              <a:t>番号</a:t>
            </a:r>
            <a:endParaRPr lang="en-US" altLang="ja-JP" sz="1200" dirty="0" smtClean="0"/>
          </a:p>
          <a:p>
            <a:pPr fontAlgn="base"/>
            <a:r>
              <a:rPr lang="ja-JP" altLang="en-US" sz="1200" dirty="0"/>
              <a:t>　</a:t>
            </a:r>
            <a:r>
              <a:rPr lang="en-US" altLang="ja-JP" sz="1200" dirty="0" smtClean="0"/>
              <a:t>12</a:t>
            </a:r>
            <a:r>
              <a:rPr lang="ja-JP" altLang="en-US" sz="1200" dirty="0"/>
              <a:t>桁をご入力ください</a:t>
            </a:r>
            <a:r>
              <a:rPr lang="ja-JP" altLang="en-US" sz="1200" dirty="0" smtClean="0"/>
              <a:t>。</a:t>
            </a:r>
            <a:endParaRPr lang="en-US" altLang="ja-JP" sz="1200" dirty="0" smtClean="0"/>
          </a:p>
          <a:p>
            <a:pPr fontAlgn="base"/>
            <a:endParaRPr lang="ja-JP" altLang="en-US" sz="1200" dirty="0"/>
          </a:p>
          <a:p>
            <a:pPr fontAlgn="base"/>
            <a:r>
              <a:rPr lang="ja-JP" altLang="en-US" sz="1200" dirty="0" smtClean="0"/>
              <a:t>　</a:t>
            </a:r>
            <a:r>
              <a:rPr lang="en-US" altLang="ja-JP" sz="1200" dirty="0" smtClean="0"/>
              <a:t>※</a:t>
            </a:r>
            <a:r>
              <a:rPr lang="ja-JP" altLang="en-US" sz="1200" dirty="0"/>
              <a:t>国税庁 法人番号公表サイトで調べて出てくる法人番号は</a:t>
            </a:r>
            <a:r>
              <a:rPr lang="ja-JP" altLang="en-US" sz="1200" dirty="0" smtClean="0"/>
              <a:t>チェッ</a:t>
            </a:r>
            <a:endParaRPr lang="en-US" altLang="ja-JP" sz="1200" dirty="0" smtClean="0"/>
          </a:p>
          <a:p>
            <a:pPr fontAlgn="base"/>
            <a:r>
              <a:rPr lang="ja-JP" altLang="en-US" sz="1200" dirty="0"/>
              <a:t>　</a:t>
            </a:r>
            <a:r>
              <a:rPr lang="ja-JP" altLang="en-US" sz="1200" dirty="0" smtClean="0"/>
              <a:t>クディジット</a:t>
            </a:r>
            <a:r>
              <a:rPr lang="ja-JP" altLang="en-US" sz="1200" dirty="0"/>
              <a:t>が付加された「</a:t>
            </a:r>
            <a:r>
              <a:rPr lang="en-US" altLang="ja-JP" sz="1200" dirty="0"/>
              <a:t>13</a:t>
            </a:r>
            <a:r>
              <a:rPr lang="ja-JP" altLang="en-US" sz="1200" dirty="0"/>
              <a:t>桁」ですので、</a:t>
            </a:r>
            <a:r>
              <a:rPr lang="ja-JP" altLang="en-US" sz="1200" b="1" dirty="0"/>
              <a:t>最初の数字を外して</a:t>
            </a:r>
            <a:r>
              <a:rPr lang="en-US" altLang="ja-JP" sz="1200" dirty="0" smtClean="0"/>
              <a:t>12</a:t>
            </a:r>
          </a:p>
          <a:p>
            <a:pPr fontAlgn="base"/>
            <a:r>
              <a:rPr lang="ja-JP" altLang="en-US" sz="1200" dirty="0"/>
              <a:t>　</a:t>
            </a:r>
            <a:r>
              <a:rPr lang="ja-JP" altLang="en-US" sz="1200" dirty="0" smtClean="0"/>
              <a:t>桁</a:t>
            </a:r>
            <a:r>
              <a:rPr lang="ja-JP" altLang="en-US" sz="1200" dirty="0"/>
              <a:t>にしてご入力ください</a:t>
            </a:r>
            <a:r>
              <a:rPr lang="ja-JP" altLang="en-US" sz="1200" dirty="0" smtClean="0"/>
              <a:t>。</a:t>
            </a:r>
            <a:endParaRPr lang="en-US" altLang="ja-JP" sz="1200" dirty="0" smtClean="0"/>
          </a:p>
          <a:p>
            <a:pPr fontAlgn="base"/>
            <a:endParaRPr lang="ja-JP" altLang="en-US" sz="1200" dirty="0"/>
          </a:p>
          <a:p>
            <a:pPr fontAlgn="base"/>
            <a:r>
              <a:rPr lang="ja-JP" altLang="en-US" sz="1200" dirty="0" smtClean="0"/>
              <a:t>　国税庁 </a:t>
            </a:r>
            <a:r>
              <a:rPr lang="ja-JP" altLang="en-US" sz="1200" dirty="0"/>
              <a:t>法人番号公表サイト</a:t>
            </a:r>
            <a:br>
              <a:rPr lang="ja-JP" altLang="en-US" sz="1200" dirty="0"/>
            </a:br>
            <a:r>
              <a:rPr lang="ja-JP" altLang="en-US" sz="1200" dirty="0" smtClean="0"/>
              <a:t>　</a:t>
            </a:r>
            <a:r>
              <a:rPr lang="en-US" altLang="ja-JP" sz="1200" dirty="0" smtClean="0">
                <a:hlinkClick r:id="rId4"/>
              </a:rPr>
              <a:t>https</a:t>
            </a:r>
            <a:r>
              <a:rPr lang="en-US" altLang="ja-JP" sz="1200" dirty="0">
                <a:hlinkClick r:id="rId4"/>
              </a:rPr>
              <a:t>://www.houjin-bangou.nta.go.jp/</a:t>
            </a:r>
            <a:endParaRPr lang="ja-JP" altLang="en-US" sz="1200" dirty="0"/>
          </a:p>
          <a:p>
            <a:endParaRPr lang="en-US" altLang="ja-JP" sz="1200" dirty="0" smtClean="0"/>
          </a:p>
        </p:txBody>
      </p:sp>
      <p:cxnSp>
        <p:nvCxnSpPr>
          <p:cNvPr id="15" name="直線矢印コネクタ 14"/>
          <p:cNvCxnSpPr/>
          <p:nvPr/>
        </p:nvCxnSpPr>
        <p:spPr>
          <a:xfrm flipH="1">
            <a:off x="3481058" y="276877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2625340"/>
            <a:ext cx="1552538" cy="307777"/>
          </a:xfrm>
          <a:prstGeom prst="rect">
            <a:avLst/>
          </a:prstGeom>
          <a:noFill/>
        </p:spPr>
        <p:txBody>
          <a:bodyPr wrap="square" rtlCol="0">
            <a:spAutoFit/>
          </a:bodyPr>
          <a:lstStyle/>
          <a:p>
            <a:r>
              <a:rPr kumimoji="1" lang="en-US" altLang="ja-JP" sz="1400" dirty="0" smtClean="0">
                <a:solidFill>
                  <a:srgbClr val="FF0000"/>
                </a:solidFill>
              </a:rPr>
              <a:t>12</a:t>
            </a:r>
            <a:r>
              <a:rPr kumimoji="1" lang="ja-JP" altLang="en-US" sz="1400" dirty="0" smtClean="0">
                <a:solidFill>
                  <a:srgbClr val="FF0000"/>
                </a:solidFill>
              </a:rPr>
              <a:t>桁の法人番号</a:t>
            </a:r>
            <a:endParaRPr kumimoji="1" lang="ja-JP" altLang="en-US" sz="1400" dirty="0">
              <a:solidFill>
                <a:srgbClr val="FF0000"/>
              </a:solidFill>
            </a:endParaRPr>
          </a:p>
        </p:txBody>
      </p:sp>
      <p:cxnSp>
        <p:nvCxnSpPr>
          <p:cNvPr id="12" name="直線矢印コネクタ 11"/>
          <p:cNvCxnSpPr/>
          <p:nvPr/>
        </p:nvCxnSpPr>
        <p:spPr>
          <a:xfrm flipH="1">
            <a:off x="3481058" y="3782766"/>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897517" y="3639329"/>
            <a:ext cx="1552538" cy="523220"/>
          </a:xfrm>
          <a:prstGeom prst="rect">
            <a:avLst/>
          </a:prstGeom>
          <a:noFill/>
        </p:spPr>
        <p:txBody>
          <a:bodyPr wrap="square" rtlCol="0">
            <a:spAutoFit/>
          </a:bodyPr>
          <a:lstStyle/>
          <a:p>
            <a:r>
              <a:rPr kumimoji="1" lang="ja-JP" altLang="en-US" sz="1400" dirty="0" smtClean="0">
                <a:solidFill>
                  <a:srgbClr val="FF0000"/>
                </a:solidFill>
              </a:rPr>
              <a:t>番地（カナ）は数字で構いません</a:t>
            </a:r>
            <a:endParaRPr kumimoji="1" lang="ja-JP" altLang="en-US" sz="1400" dirty="0">
              <a:solidFill>
                <a:srgbClr val="FF0000"/>
              </a:solidFill>
            </a:endParaRPr>
          </a:p>
        </p:txBody>
      </p:sp>
    </p:spTree>
    <p:extLst>
      <p:ext uri="{BB962C8B-B14F-4D97-AF65-F5344CB8AC3E}">
        <p14:creationId xmlns:p14="http://schemas.microsoft.com/office/powerpoint/2010/main" val="121289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7472" y="7015025"/>
            <a:ext cx="402879" cy="338554"/>
          </a:xfrm>
          <a:prstGeom prst="rect">
            <a:avLst/>
          </a:prstGeom>
          <a:noFill/>
        </p:spPr>
        <p:txBody>
          <a:bodyPr wrap="square" rtlCol="0">
            <a:spAutoFit/>
          </a:bodyPr>
          <a:lstStyle/>
          <a:p>
            <a:pPr algn="ctr"/>
            <a:r>
              <a:rPr kumimoji="1" lang="en-US" altLang="ja-JP" sz="1600" b="1" smtClean="0"/>
              <a:t>11</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11 – </a:t>
            </a:r>
            <a:r>
              <a:rPr kumimoji="1" lang="ja-JP" altLang="en-US" sz="2800" b="1" dirty="0" smtClean="0">
                <a:latin typeface="+mj-ea"/>
                <a:ea typeface="+mj-ea"/>
              </a:rPr>
              <a:t>個人情報の登録（法人の場合②）</a:t>
            </a:r>
            <a:endParaRPr kumimoji="1" lang="ja-JP" altLang="en-US" sz="2800" b="1" dirty="0">
              <a:latin typeface="+mj-ea"/>
              <a:ea typeface="+mj-ea"/>
            </a:endParaRPr>
          </a:p>
        </p:txBody>
      </p:sp>
      <p:sp>
        <p:nvSpPr>
          <p:cNvPr id="11" name="テキスト ボックス 10"/>
          <p:cNvSpPr txBox="1"/>
          <p:nvPr/>
        </p:nvSpPr>
        <p:spPr>
          <a:xfrm>
            <a:off x="5658416" y="1394234"/>
            <a:ext cx="4508626" cy="1754326"/>
          </a:xfrm>
          <a:prstGeom prst="rect">
            <a:avLst/>
          </a:prstGeom>
          <a:noFill/>
        </p:spPr>
        <p:txBody>
          <a:bodyPr wrap="square" rtlCol="0">
            <a:spAutoFit/>
          </a:bodyPr>
          <a:lstStyle/>
          <a:p>
            <a:r>
              <a:rPr kumimoji="1" lang="en-US" altLang="ja-JP" sz="1200" dirty="0" smtClean="0"/>
              <a:t>1</a:t>
            </a:r>
            <a:r>
              <a:rPr kumimoji="1" lang="ja-JP" altLang="en-US" sz="1200" dirty="0" smtClean="0"/>
              <a:t>　人の正式名：氏名をご入力ください。</a:t>
            </a:r>
            <a:endParaRPr kumimoji="1" lang="en-US" altLang="ja-JP" sz="1200" dirty="0" smtClean="0"/>
          </a:p>
          <a:p>
            <a:endParaRPr lang="en-US" altLang="ja-JP" sz="1200" dirty="0"/>
          </a:p>
          <a:p>
            <a:r>
              <a:rPr lang="en-US" altLang="ja-JP" sz="1200" dirty="0" smtClean="0"/>
              <a:t>2</a:t>
            </a:r>
            <a:r>
              <a:rPr lang="ja-JP" altLang="en-US" sz="1200" dirty="0"/>
              <a:t>　</a:t>
            </a:r>
            <a:r>
              <a:rPr lang="ja-JP" altLang="en-US" sz="1200" dirty="0" smtClean="0"/>
              <a:t>メールアドレス：メールアドレスをご入力ください。</a:t>
            </a:r>
            <a:endParaRPr lang="en-US" altLang="ja-JP" sz="1200" dirty="0" smtClean="0"/>
          </a:p>
          <a:p>
            <a:endParaRPr lang="en-US" altLang="ja-JP" sz="1200" dirty="0"/>
          </a:p>
          <a:p>
            <a:r>
              <a:rPr lang="en-US" altLang="ja-JP" sz="1200" dirty="0" smtClean="0"/>
              <a:t>3</a:t>
            </a:r>
            <a:r>
              <a:rPr lang="ja-JP" altLang="en-US" sz="1200" dirty="0" smtClean="0"/>
              <a:t>　生年月日：生年月日をご入力ください。</a:t>
            </a:r>
            <a:endParaRPr lang="en-US" altLang="ja-JP" sz="1200" dirty="0" smtClean="0"/>
          </a:p>
          <a:p>
            <a:endParaRPr lang="en-US" altLang="ja-JP" sz="1200" dirty="0"/>
          </a:p>
          <a:p>
            <a:r>
              <a:rPr lang="en-US" altLang="ja-JP" sz="1200" dirty="0" smtClean="0"/>
              <a:t>4</a:t>
            </a:r>
            <a:r>
              <a:rPr lang="ja-JP" altLang="en-US" sz="1200" dirty="0" smtClean="0"/>
              <a:t>　性別：性別を選択してください。</a:t>
            </a:r>
            <a:endParaRPr lang="en-US" altLang="ja-JP" sz="1200" dirty="0" smtClean="0"/>
          </a:p>
          <a:p>
            <a:endParaRPr lang="en-US" altLang="ja-JP" sz="1200" dirty="0"/>
          </a:p>
          <a:p>
            <a:r>
              <a:rPr lang="en-US" altLang="ja-JP" sz="1200" dirty="0" smtClean="0"/>
              <a:t>5</a:t>
            </a:r>
            <a:r>
              <a:rPr lang="ja-JP" altLang="en-US" sz="1200" dirty="0" smtClean="0"/>
              <a:t>：自宅住所：ご自宅の住所を入力してください。</a:t>
            </a:r>
            <a:endParaRPr lang="en-US" altLang="ja-JP" sz="1200" dirty="0" smtClean="0"/>
          </a:p>
        </p:txBody>
      </p:sp>
      <p:cxnSp>
        <p:nvCxnSpPr>
          <p:cNvPr id="15" name="直線矢印コネクタ 14"/>
          <p:cNvCxnSpPr/>
          <p:nvPr/>
        </p:nvCxnSpPr>
        <p:spPr>
          <a:xfrm flipH="1">
            <a:off x="3481058" y="4044324"/>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3900887"/>
            <a:ext cx="1421394" cy="523220"/>
          </a:xfrm>
          <a:prstGeom prst="rect">
            <a:avLst/>
          </a:prstGeom>
          <a:noFill/>
        </p:spPr>
        <p:txBody>
          <a:bodyPr wrap="square" rtlCol="0">
            <a:spAutoFit/>
          </a:bodyPr>
          <a:lstStyle/>
          <a:p>
            <a:r>
              <a:rPr kumimoji="1" lang="ja-JP" altLang="en-US" sz="1400" dirty="0" smtClean="0">
                <a:solidFill>
                  <a:srgbClr val="FF0000"/>
                </a:solidFill>
              </a:rPr>
              <a:t>番地（カナ）は数字で構いません</a:t>
            </a:r>
            <a:endParaRPr kumimoji="1" lang="ja-JP" altLang="en-US" sz="1400" dirty="0">
              <a:solidFill>
                <a:srgbClr val="FF0000"/>
              </a:solidFill>
            </a:endParaRPr>
          </a:p>
        </p:txBody>
      </p:sp>
    </p:spTree>
    <p:extLst>
      <p:ext uri="{BB962C8B-B14F-4D97-AF65-F5344CB8AC3E}">
        <p14:creationId xmlns:p14="http://schemas.microsoft.com/office/powerpoint/2010/main" val="103955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2945" y="7015025"/>
            <a:ext cx="411933" cy="338554"/>
          </a:xfrm>
          <a:prstGeom prst="rect">
            <a:avLst/>
          </a:prstGeom>
          <a:noFill/>
        </p:spPr>
        <p:txBody>
          <a:bodyPr wrap="square" rtlCol="0">
            <a:spAutoFit/>
          </a:bodyPr>
          <a:lstStyle/>
          <a:p>
            <a:pPr algn="ctr"/>
            <a:r>
              <a:rPr kumimoji="1" lang="en-US" altLang="ja-JP" sz="1600" b="1" smtClean="0"/>
              <a:t>12</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12 – </a:t>
            </a:r>
            <a:r>
              <a:rPr kumimoji="1" lang="ja-JP" altLang="en-US" sz="2800" b="1" dirty="0" smtClean="0">
                <a:latin typeface="+mj-ea"/>
                <a:ea typeface="+mj-ea"/>
              </a:rPr>
              <a:t>入金口座の登録（法人の場合③）</a:t>
            </a:r>
            <a:endParaRPr kumimoji="1" lang="ja-JP" altLang="en-US" sz="2800" b="1" dirty="0">
              <a:latin typeface="+mj-ea"/>
              <a:ea typeface="+mj-ea"/>
            </a:endParaRPr>
          </a:p>
        </p:txBody>
      </p:sp>
      <p:sp>
        <p:nvSpPr>
          <p:cNvPr id="11" name="テキスト ボックス 10"/>
          <p:cNvSpPr txBox="1"/>
          <p:nvPr/>
        </p:nvSpPr>
        <p:spPr>
          <a:xfrm>
            <a:off x="5658416" y="1394234"/>
            <a:ext cx="4508626" cy="2677656"/>
          </a:xfrm>
          <a:prstGeom prst="rect">
            <a:avLst/>
          </a:prstGeom>
          <a:noFill/>
        </p:spPr>
        <p:txBody>
          <a:bodyPr wrap="square" rtlCol="0">
            <a:spAutoFit/>
          </a:bodyPr>
          <a:lstStyle/>
          <a:p>
            <a:r>
              <a:rPr kumimoji="1" lang="en-US" altLang="ja-JP" sz="1200" dirty="0" smtClean="0"/>
              <a:t>1</a:t>
            </a:r>
            <a:r>
              <a:rPr kumimoji="1" lang="ja-JP" altLang="en-US" sz="1200" dirty="0" smtClean="0"/>
              <a:t>　アカウント所有者名：口座名義をご入力ください。</a:t>
            </a:r>
            <a:endParaRPr kumimoji="1" lang="en-US" altLang="ja-JP" sz="1200" dirty="0" smtClean="0"/>
          </a:p>
          <a:p>
            <a:endParaRPr lang="en-US" altLang="ja-JP" sz="1200" dirty="0"/>
          </a:p>
          <a:p>
            <a:r>
              <a:rPr lang="en-US" altLang="ja-JP" sz="1200" dirty="0" smtClean="0"/>
              <a:t>2</a:t>
            </a:r>
            <a:r>
              <a:rPr lang="ja-JP" altLang="en-US" sz="1200" dirty="0" smtClean="0"/>
              <a:t>　金融機関コード：「銀行を選択する」をクリックすると銀行名を入力</a:t>
            </a:r>
            <a:endParaRPr lang="en-US" altLang="ja-JP" sz="1200" dirty="0" smtClean="0"/>
          </a:p>
          <a:p>
            <a:r>
              <a:rPr lang="ja-JP" altLang="en-US" sz="1200" dirty="0" smtClean="0"/>
              <a:t>　　する欄が現れます。途中まで入力すると候補が出てきますので</a:t>
            </a:r>
            <a:endParaRPr lang="en-US" altLang="ja-JP" sz="1200" dirty="0" smtClean="0"/>
          </a:p>
          <a:p>
            <a:r>
              <a:rPr lang="ja-JP" altLang="en-US" sz="1200" dirty="0"/>
              <a:t>　</a:t>
            </a:r>
            <a:r>
              <a:rPr lang="ja-JP" altLang="en-US" sz="1200" dirty="0" smtClean="0"/>
              <a:t>　該当の銀行を選択してください。</a:t>
            </a:r>
            <a:endParaRPr lang="en-US" altLang="ja-JP" sz="1200" dirty="0" smtClean="0"/>
          </a:p>
          <a:p>
            <a:endParaRPr lang="en-US" altLang="ja-JP" sz="1200" dirty="0"/>
          </a:p>
          <a:p>
            <a:r>
              <a:rPr lang="en-US" altLang="ja-JP" sz="1200" dirty="0" smtClean="0"/>
              <a:t>3</a:t>
            </a:r>
            <a:r>
              <a:rPr lang="ja-JP" altLang="en-US" sz="1200" dirty="0" smtClean="0"/>
              <a:t>　支店コード：金融機関コードと同様に「支店を選択する」</a:t>
            </a:r>
            <a:r>
              <a:rPr lang="ja-JP" altLang="en-US" sz="1200" dirty="0" smtClean="0"/>
              <a:t>をクリック</a:t>
            </a:r>
            <a:endParaRPr lang="en-US" altLang="ja-JP" sz="1200" dirty="0" smtClean="0"/>
          </a:p>
          <a:p>
            <a:r>
              <a:rPr lang="ja-JP" altLang="en-US" sz="1200" dirty="0"/>
              <a:t>　</a:t>
            </a:r>
            <a:r>
              <a:rPr lang="ja-JP" altLang="en-US" sz="1200" dirty="0" smtClean="0"/>
              <a:t>　</a:t>
            </a:r>
            <a:r>
              <a:rPr lang="ja-JP" altLang="en-US" sz="1200" dirty="0" smtClean="0"/>
              <a:t>すると支店名を入力する欄が現れます。途中まで入力すると候</a:t>
            </a:r>
            <a:endParaRPr lang="en-US" altLang="ja-JP" sz="1200" dirty="0" smtClean="0"/>
          </a:p>
          <a:p>
            <a:r>
              <a:rPr lang="ja-JP" altLang="en-US" sz="1200" dirty="0"/>
              <a:t>　</a:t>
            </a:r>
            <a:r>
              <a:rPr lang="ja-JP" altLang="en-US" sz="1200" dirty="0" smtClean="0"/>
              <a:t>　</a:t>
            </a:r>
            <a:r>
              <a:rPr lang="ja-JP" altLang="en-US" sz="1200" dirty="0" smtClean="0"/>
              <a:t>補が出てきますので該当の支店を選択してください。</a:t>
            </a:r>
            <a:endParaRPr lang="en-US" altLang="ja-JP" sz="1200" dirty="0" smtClean="0"/>
          </a:p>
          <a:p>
            <a:endParaRPr lang="en-US" altLang="ja-JP" sz="1200" dirty="0"/>
          </a:p>
          <a:p>
            <a:r>
              <a:rPr lang="en-US" altLang="ja-JP" sz="1200" dirty="0" smtClean="0"/>
              <a:t>4</a:t>
            </a:r>
            <a:r>
              <a:rPr lang="ja-JP" altLang="en-US" sz="1200" dirty="0" smtClean="0"/>
              <a:t>　口座番号：口座番号を入力してください。</a:t>
            </a:r>
            <a:endParaRPr lang="en-US" altLang="ja-JP" sz="1200" dirty="0" smtClean="0"/>
          </a:p>
          <a:p>
            <a:endParaRPr lang="en-US" altLang="ja-JP" sz="1200" dirty="0"/>
          </a:p>
          <a:p>
            <a:r>
              <a:rPr lang="en-US" altLang="ja-JP" sz="1200" dirty="0" smtClean="0"/>
              <a:t>5</a:t>
            </a:r>
            <a:r>
              <a:rPr lang="ja-JP" altLang="en-US" sz="1200" dirty="0" smtClean="0"/>
              <a:t>　口座番号を確認：確認のためもう一度口座番号をご入力ください。</a:t>
            </a:r>
            <a:endParaRPr lang="en-US" altLang="ja-JP" sz="1200" dirty="0" smtClean="0"/>
          </a:p>
          <a:p>
            <a:endParaRPr lang="en-US" altLang="ja-JP" sz="1200" dirty="0" smtClean="0"/>
          </a:p>
        </p:txBody>
      </p:sp>
      <p:cxnSp>
        <p:nvCxnSpPr>
          <p:cNvPr id="15" name="直線矢印コネクタ 14"/>
          <p:cNvCxnSpPr/>
          <p:nvPr/>
        </p:nvCxnSpPr>
        <p:spPr>
          <a:xfrm flipH="1">
            <a:off x="3481058" y="245996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2316530"/>
            <a:ext cx="1421394" cy="523220"/>
          </a:xfrm>
          <a:prstGeom prst="rect">
            <a:avLst/>
          </a:prstGeom>
          <a:noFill/>
        </p:spPr>
        <p:txBody>
          <a:bodyPr wrap="square" rtlCol="0">
            <a:spAutoFit/>
          </a:bodyPr>
          <a:lstStyle/>
          <a:p>
            <a:r>
              <a:rPr kumimoji="1" lang="ja-JP" altLang="en-US" sz="1400" dirty="0" smtClean="0">
                <a:solidFill>
                  <a:srgbClr val="FF0000"/>
                </a:solidFill>
              </a:rPr>
              <a:t>口座名義の事です</a:t>
            </a:r>
            <a:endParaRPr kumimoji="1" lang="ja-JP" altLang="en-US" sz="1400" dirty="0">
              <a:solidFill>
                <a:srgbClr val="FF0000"/>
              </a:solidFill>
            </a:endParaRPr>
          </a:p>
        </p:txBody>
      </p:sp>
      <p:cxnSp>
        <p:nvCxnSpPr>
          <p:cNvPr id="12" name="直線矢印コネクタ 11"/>
          <p:cNvCxnSpPr/>
          <p:nvPr/>
        </p:nvCxnSpPr>
        <p:spPr>
          <a:xfrm flipH="1">
            <a:off x="3481058" y="293542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897517" y="2791990"/>
            <a:ext cx="1421394" cy="738664"/>
          </a:xfrm>
          <a:prstGeom prst="rect">
            <a:avLst/>
          </a:prstGeom>
          <a:noFill/>
        </p:spPr>
        <p:txBody>
          <a:bodyPr wrap="square" rtlCol="0">
            <a:spAutoFit/>
          </a:bodyPr>
          <a:lstStyle/>
          <a:p>
            <a:r>
              <a:rPr kumimoji="1" lang="ja-JP" altLang="en-US" sz="1400" dirty="0" smtClean="0">
                <a:solidFill>
                  <a:srgbClr val="FF0000"/>
                </a:solidFill>
              </a:rPr>
              <a:t>途中まで入力すると候補が出てきます</a:t>
            </a:r>
            <a:endParaRPr kumimoji="1" lang="ja-JP" altLang="en-US" sz="1400" dirty="0">
              <a:solidFill>
                <a:srgbClr val="FF0000"/>
              </a:solidFill>
            </a:endParaRPr>
          </a:p>
        </p:txBody>
      </p:sp>
      <p:sp>
        <p:nvSpPr>
          <p:cNvPr id="9" name="右大かっこ 8"/>
          <p:cNvSpPr/>
          <p:nvPr/>
        </p:nvSpPr>
        <p:spPr>
          <a:xfrm>
            <a:off x="3304515" y="2641718"/>
            <a:ext cx="90535" cy="341469"/>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8190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7472" y="7015025"/>
            <a:ext cx="402879" cy="338554"/>
          </a:xfrm>
          <a:prstGeom prst="rect">
            <a:avLst/>
          </a:prstGeom>
          <a:noFill/>
        </p:spPr>
        <p:txBody>
          <a:bodyPr wrap="square" rtlCol="0">
            <a:spAutoFit/>
          </a:bodyPr>
          <a:lstStyle/>
          <a:p>
            <a:pPr algn="ctr"/>
            <a:r>
              <a:rPr kumimoji="1" lang="en-US" altLang="ja-JP" sz="1600" b="1" smtClean="0"/>
              <a:t>13</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13 – </a:t>
            </a:r>
            <a:r>
              <a:rPr kumimoji="1" lang="ja-JP" altLang="en-US" sz="2800" b="1" dirty="0" smtClean="0">
                <a:latin typeface="+mj-ea"/>
                <a:ea typeface="+mj-ea"/>
              </a:rPr>
              <a:t>最終確認（法人の場合④）</a:t>
            </a:r>
            <a:endParaRPr kumimoji="1" lang="ja-JP" altLang="en-US" sz="2800" b="1" dirty="0">
              <a:latin typeface="+mj-ea"/>
              <a:ea typeface="+mj-ea"/>
            </a:endParaRPr>
          </a:p>
        </p:txBody>
      </p:sp>
      <p:sp>
        <p:nvSpPr>
          <p:cNvPr id="11" name="テキスト ボックス 10"/>
          <p:cNvSpPr txBox="1"/>
          <p:nvPr/>
        </p:nvSpPr>
        <p:spPr>
          <a:xfrm>
            <a:off x="5658416" y="1394234"/>
            <a:ext cx="4508626" cy="1200329"/>
          </a:xfrm>
          <a:prstGeom prst="rect">
            <a:avLst/>
          </a:prstGeom>
          <a:noFill/>
        </p:spPr>
        <p:txBody>
          <a:bodyPr wrap="square" rtlCol="0">
            <a:spAutoFit/>
          </a:bodyPr>
          <a:lstStyle/>
          <a:p>
            <a:r>
              <a:rPr kumimoji="1" lang="en-US" altLang="ja-JP" sz="1200" dirty="0" smtClean="0"/>
              <a:t>1</a:t>
            </a:r>
            <a:r>
              <a:rPr kumimoji="1" lang="ja-JP" altLang="en-US" sz="1200" dirty="0" smtClean="0"/>
              <a:t>　最終確認画面です。</a:t>
            </a:r>
            <a:endParaRPr kumimoji="1" lang="en-US" altLang="ja-JP" sz="1200" dirty="0" smtClean="0"/>
          </a:p>
          <a:p>
            <a:r>
              <a:rPr lang="ja-JP" altLang="en-US" sz="1200" dirty="0"/>
              <a:t>　</a:t>
            </a:r>
            <a:r>
              <a:rPr lang="ja-JP" altLang="en-US" sz="1200" dirty="0" smtClean="0"/>
              <a:t>　お名前と口座情報をご確認後「完了」ボタンをクリックすると</a:t>
            </a:r>
            <a:r>
              <a:rPr lang="en-US" altLang="ja-JP" sz="1200" dirty="0" smtClean="0"/>
              <a:t>Stripe</a:t>
            </a:r>
          </a:p>
          <a:p>
            <a:r>
              <a:rPr lang="ja-JP" altLang="en-US" sz="1200" dirty="0"/>
              <a:t>　</a:t>
            </a:r>
            <a:r>
              <a:rPr lang="ja-JP" altLang="en-US" sz="1200" dirty="0" smtClean="0"/>
              <a:t>　の登録は完了です。引き続きみらいの食券店舗登録画面（本手</a:t>
            </a:r>
            <a:endParaRPr lang="en-US" altLang="ja-JP" sz="1200" dirty="0" smtClean="0"/>
          </a:p>
          <a:p>
            <a:r>
              <a:rPr lang="ja-JP" altLang="en-US" sz="1200" dirty="0"/>
              <a:t>　</a:t>
            </a:r>
            <a:r>
              <a:rPr lang="ja-JP" altLang="en-US" sz="1200" dirty="0" smtClean="0"/>
              <a:t>　引</a:t>
            </a:r>
            <a:r>
              <a:rPr lang="en-US" altLang="ja-JP" sz="1200" dirty="0" smtClean="0"/>
              <a:t>4-</a:t>
            </a:r>
            <a:r>
              <a:rPr lang="ja-JP" altLang="en-US" sz="1200" dirty="0" smtClean="0"/>
              <a:t>振込口座の設定をするページ）に戻り、登録した</a:t>
            </a:r>
            <a:r>
              <a:rPr lang="en-US" altLang="ja-JP" sz="1200" dirty="0" smtClean="0"/>
              <a:t>Stripe</a:t>
            </a:r>
            <a:r>
              <a:rPr lang="ja-JP" altLang="en-US" sz="1200" dirty="0" smtClean="0"/>
              <a:t>情報</a:t>
            </a:r>
            <a:endParaRPr lang="en-US" altLang="ja-JP" sz="1200" dirty="0" smtClean="0"/>
          </a:p>
          <a:p>
            <a:r>
              <a:rPr lang="ja-JP" altLang="en-US" sz="1200" dirty="0"/>
              <a:t>　</a:t>
            </a:r>
            <a:r>
              <a:rPr lang="ja-JP" altLang="en-US" sz="1200" dirty="0" smtClean="0"/>
              <a:t>　を連携させてください。</a:t>
            </a:r>
            <a:endParaRPr lang="en-US" altLang="ja-JP" sz="1200" dirty="0" smtClean="0"/>
          </a:p>
          <a:p>
            <a:r>
              <a:rPr lang="ja-JP" altLang="en-US" sz="1200" dirty="0"/>
              <a:t>　</a:t>
            </a:r>
            <a:r>
              <a:rPr lang="ja-JP" altLang="en-US" sz="1200" dirty="0" smtClean="0"/>
              <a:t>　</a:t>
            </a:r>
            <a:endParaRPr lang="en-US" altLang="ja-JP" sz="1200" dirty="0" smtClean="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1" y="0"/>
            <a:ext cx="0" cy="0"/>
          </a:xfrm>
          <a:prstGeom prst="rect">
            <a:avLst/>
          </a:prstGeom>
        </p:spPr>
      </p:pic>
    </p:spTree>
    <p:extLst>
      <p:ext uri="{BB962C8B-B14F-4D97-AF65-F5344CB8AC3E}">
        <p14:creationId xmlns:p14="http://schemas.microsoft.com/office/powerpoint/2010/main" val="34750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2945" y="7015025"/>
            <a:ext cx="411933" cy="338554"/>
          </a:xfrm>
          <a:prstGeom prst="rect">
            <a:avLst/>
          </a:prstGeom>
          <a:noFill/>
        </p:spPr>
        <p:txBody>
          <a:bodyPr wrap="square" rtlCol="0">
            <a:spAutoFit/>
          </a:bodyPr>
          <a:lstStyle/>
          <a:p>
            <a:pPr algn="ctr"/>
            <a:r>
              <a:rPr kumimoji="1" lang="en-US" altLang="ja-JP" sz="1600" b="1" smtClean="0"/>
              <a:t>14</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14 - Stripe</a:t>
            </a:r>
            <a:r>
              <a:rPr kumimoji="1" lang="ja-JP" altLang="en-US" sz="2800" b="1" dirty="0" smtClean="0">
                <a:latin typeface="+mj-ea"/>
                <a:ea typeface="+mj-ea"/>
              </a:rPr>
              <a:t>を連携する</a:t>
            </a:r>
            <a:endParaRPr kumimoji="1" lang="ja-JP" altLang="en-US" sz="2800" b="1" dirty="0">
              <a:latin typeface="+mj-ea"/>
              <a:ea typeface="+mj-ea"/>
            </a:endParaRPr>
          </a:p>
        </p:txBody>
      </p:sp>
      <p:sp>
        <p:nvSpPr>
          <p:cNvPr id="11" name="テキスト ボックス 10"/>
          <p:cNvSpPr txBox="1"/>
          <p:nvPr/>
        </p:nvSpPr>
        <p:spPr>
          <a:xfrm>
            <a:off x="5658416" y="1394234"/>
            <a:ext cx="4508626" cy="1200329"/>
          </a:xfrm>
          <a:prstGeom prst="rect">
            <a:avLst/>
          </a:prstGeom>
          <a:noFill/>
        </p:spPr>
        <p:txBody>
          <a:bodyPr wrap="square" rtlCol="0">
            <a:spAutoFit/>
          </a:bodyPr>
          <a:lstStyle/>
          <a:p>
            <a:r>
              <a:rPr lang="en-US" altLang="ja-JP" sz="1200" dirty="0" smtClean="0"/>
              <a:t>1</a:t>
            </a:r>
            <a:r>
              <a:rPr lang="ja-JP" altLang="en-US" sz="1200" dirty="0" smtClean="0"/>
              <a:t>　</a:t>
            </a:r>
            <a:r>
              <a:rPr lang="en-US" altLang="ja-JP" sz="1200" dirty="0" smtClean="0"/>
              <a:t>Stripe</a:t>
            </a:r>
            <a:r>
              <a:rPr lang="ja-JP" altLang="en-US" sz="1200" dirty="0" smtClean="0"/>
              <a:t>の登録が済んだらこの画面に戻り「</a:t>
            </a:r>
            <a:r>
              <a:rPr lang="en-US" altLang="ja-JP" sz="1200" dirty="0" smtClean="0"/>
              <a:t>Stripe</a:t>
            </a:r>
            <a:r>
              <a:rPr lang="ja-JP" altLang="en-US" sz="1200" dirty="0" smtClean="0"/>
              <a:t>に登録したメール</a:t>
            </a:r>
            <a:endParaRPr lang="en-US" altLang="ja-JP" sz="1200" dirty="0" smtClean="0"/>
          </a:p>
          <a:p>
            <a:r>
              <a:rPr lang="ja-JP" altLang="en-US" sz="1200" dirty="0"/>
              <a:t>　</a:t>
            </a:r>
            <a:r>
              <a:rPr lang="ja-JP" altLang="en-US" sz="1200" dirty="0" smtClean="0"/>
              <a:t>　アドレス」に先程</a:t>
            </a:r>
            <a:r>
              <a:rPr lang="en-US" altLang="ja-JP" sz="1200" dirty="0" smtClean="0"/>
              <a:t>Stripe</a:t>
            </a:r>
            <a:r>
              <a:rPr lang="ja-JP" altLang="en-US" sz="1200" dirty="0" smtClean="0"/>
              <a:t>に登録したメールアドレスを入力し「連携」</a:t>
            </a:r>
            <a:endParaRPr lang="en-US" altLang="ja-JP" sz="1200" dirty="0" smtClean="0"/>
          </a:p>
          <a:p>
            <a:r>
              <a:rPr lang="ja-JP" altLang="en-US" sz="1200" dirty="0"/>
              <a:t>　</a:t>
            </a:r>
            <a:r>
              <a:rPr lang="ja-JP" altLang="en-US" sz="1200" dirty="0" smtClean="0"/>
              <a:t>　を押してください。入力欄の下が「</a:t>
            </a:r>
            <a:r>
              <a:rPr lang="en-US" altLang="ja-JP" sz="1200" dirty="0" smtClean="0"/>
              <a:t>Stripe</a:t>
            </a:r>
            <a:r>
              <a:rPr lang="ja-JP" altLang="en-US" sz="1200" dirty="0" smtClean="0"/>
              <a:t>と連携しています」に変わ</a:t>
            </a:r>
            <a:endParaRPr lang="en-US" altLang="ja-JP" sz="1200" dirty="0" smtClean="0"/>
          </a:p>
          <a:p>
            <a:r>
              <a:rPr lang="ja-JP" altLang="en-US" sz="1200" dirty="0"/>
              <a:t>　</a:t>
            </a:r>
            <a:r>
              <a:rPr lang="ja-JP" altLang="en-US" sz="1200" dirty="0" smtClean="0"/>
              <a:t>　れば連携完了です。「次へ」をクリックしてお進みください。</a:t>
            </a:r>
            <a:endParaRPr lang="en-US" altLang="ja-JP" sz="1200" dirty="0" smtClean="0"/>
          </a:p>
          <a:p>
            <a:endParaRPr lang="en-US" altLang="ja-JP" sz="1200" dirty="0"/>
          </a:p>
          <a:p>
            <a:endParaRPr lang="en-US" altLang="ja-JP" sz="1200" dirty="0" smtClean="0"/>
          </a:p>
        </p:txBody>
      </p:sp>
    </p:spTree>
    <p:extLst>
      <p:ext uri="{BB962C8B-B14F-4D97-AF65-F5344CB8AC3E}">
        <p14:creationId xmlns:p14="http://schemas.microsoft.com/office/powerpoint/2010/main" val="199130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08418" y="7015025"/>
            <a:ext cx="420986" cy="338554"/>
          </a:xfrm>
          <a:prstGeom prst="rect">
            <a:avLst/>
          </a:prstGeom>
          <a:noFill/>
        </p:spPr>
        <p:txBody>
          <a:bodyPr wrap="square" rtlCol="0">
            <a:spAutoFit/>
          </a:bodyPr>
          <a:lstStyle/>
          <a:p>
            <a:pPr algn="ctr"/>
            <a:r>
              <a:rPr kumimoji="1" lang="en-US" altLang="ja-JP" sz="1600" b="1" smtClean="0"/>
              <a:t>15</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15 - </a:t>
            </a:r>
            <a:r>
              <a:rPr kumimoji="1" lang="ja-JP" altLang="en-US" sz="2800" b="1" dirty="0" smtClean="0">
                <a:latin typeface="+mj-ea"/>
                <a:ea typeface="+mj-ea"/>
              </a:rPr>
              <a:t>課金プランと入金スケジュールを決める</a:t>
            </a:r>
            <a:endParaRPr kumimoji="1" lang="ja-JP" altLang="en-US" sz="2800" b="1" dirty="0">
              <a:latin typeface="+mj-ea"/>
              <a:ea typeface="+mj-ea"/>
            </a:endParaRPr>
          </a:p>
        </p:txBody>
      </p:sp>
      <p:sp>
        <p:nvSpPr>
          <p:cNvPr id="11" name="テキスト ボックス 10"/>
          <p:cNvSpPr txBox="1"/>
          <p:nvPr/>
        </p:nvSpPr>
        <p:spPr>
          <a:xfrm>
            <a:off x="5658416" y="1394234"/>
            <a:ext cx="4508626" cy="2862322"/>
          </a:xfrm>
          <a:prstGeom prst="rect">
            <a:avLst/>
          </a:prstGeom>
          <a:noFill/>
        </p:spPr>
        <p:txBody>
          <a:bodyPr wrap="square" rtlCol="0">
            <a:spAutoFit/>
          </a:bodyPr>
          <a:lstStyle/>
          <a:p>
            <a:r>
              <a:rPr lang="en-US" altLang="ja-JP" sz="1200" dirty="0" smtClean="0"/>
              <a:t>1</a:t>
            </a:r>
            <a:r>
              <a:rPr lang="ja-JP" altLang="en-US" sz="1200" dirty="0" smtClean="0"/>
              <a:t>　課金プラン：「従量課金プラン」か「月額プラン」からお選びください。最初の食券公開から</a:t>
            </a:r>
            <a:r>
              <a:rPr lang="en-US" altLang="ja-JP" sz="1200" dirty="0" smtClean="0"/>
              <a:t>2</a:t>
            </a:r>
            <a:r>
              <a:rPr lang="ja-JP" altLang="en-US" sz="1200" dirty="0" smtClean="0"/>
              <a:t>ヶ月は無料トライアル期間なので利用料は発生しません。</a:t>
            </a:r>
            <a:endParaRPr lang="en-US" altLang="ja-JP" sz="1200" dirty="0" smtClean="0"/>
          </a:p>
          <a:p>
            <a:endParaRPr lang="en-US" altLang="ja-JP" sz="1200" dirty="0"/>
          </a:p>
          <a:p>
            <a:r>
              <a:rPr lang="en-US" altLang="ja-JP" sz="1200" dirty="0" smtClean="0"/>
              <a:t>2</a:t>
            </a:r>
            <a:r>
              <a:rPr lang="ja-JP" altLang="en-US" sz="1200" dirty="0" smtClean="0"/>
              <a:t>　入金スケジュール：「週次」か「月次」をお選びください。</a:t>
            </a:r>
            <a:endParaRPr lang="en-US" altLang="ja-JP" sz="1200" dirty="0" smtClean="0"/>
          </a:p>
          <a:p>
            <a:endParaRPr lang="en-US" altLang="ja-JP" sz="1200" dirty="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・無料トライアル期間中もクレジットカードの決済手数料（</a:t>
            </a:r>
            <a:r>
              <a:rPr lang="en-US" altLang="ja-JP" sz="1200" dirty="0" smtClean="0"/>
              <a:t>3.6%</a:t>
            </a:r>
            <a:r>
              <a:rPr lang="ja-JP" altLang="en-US" sz="1200" dirty="0" smtClean="0"/>
              <a:t>）と</a:t>
            </a:r>
            <a:endParaRPr lang="en-US" altLang="ja-JP" sz="1200" dirty="0" smtClean="0"/>
          </a:p>
          <a:p>
            <a:r>
              <a:rPr lang="ja-JP" altLang="en-US" sz="1200" dirty="0"/>
              <a:t>　</a:t>
            </a:r>
            <a:r>
              <a:rPr lang="ja-JP" altLang="en-US" sz="1200" dirty="0" smtClean="0"/>
              <a:t>　振込手数料（</a:t>
            </a:r>
            <a:r>
              <a:rPr lang="en-US" altLang="ja-JP" sz="1200" dirty="0" smtClean="0"/>
              <a:t>1</a:t>
            </a:r>
            <a:r>
              <a:rPr lang="ja-JP" altLang="en-US" sz="1200" dirty="0" smtClean="0"/>
              <a:t>回につき</a:t>
            </a:r>
            <a:r>
              <a:rPr lang="en-US" altLang="ja-JP" sz="1200" dirty="0" smtClean="0"/>
              <a:t>250</a:t>
            </a:r>
            <a:r>
              <a:rPr lang="ja-JP" altLang="en-US" sz="1200" dirty="0" smtClean="0"/>
              <a:t>円）は発生します。</a:t>
            </a:r>
            <a:endParaRPr lang="en-US" altLang="ja-JP" sz="1200" dirty="0" smtClean="0"/>
          </a:p>
          <a:p>
            <a:endParaRPr lang="en-US" altLang="ja-JP" sz="1200" dirty="0"/>
          </a:p>
          <a:p>
            <a:r>
              <a:rPr lang="en-US" altLang="ja-JP" sz="1200" dirty="0" smtClean="0"/>
              <a:t>3</a:t>
            </a:r>
            <a:r>
              <a:rPr lang="ja-JP" altLang="en-US" sz="1200" dirty="0" smtClean="0"/>
              <a:t>　「完了」で店舗・食券情報を入力する管理画面に入ります。</a:t>
            </a:r>
            <a:endParaRPr lang="en-US" altLang="ja-JP" sz="1200" dirty="0" smtClean="0"/>
          </a:p>
          <a:p>
            <a:endParaRPr lang="en-US" altLang="ja-JP" sz="1200" dirty="0"/>
          </a:p>
          <a:p>
            <a:endParaRPr lang="en-US" altLang="ja-JP" sz="1200" dirty="0" smtClean="0"/>
          </a:p>
        </p:txBody>
      </p:sp>
    </p:spTree>
    <p:extLst>
      <p:ext uri="{BB962C8B-B14F-4D97-AF65-F5344CB8AC3E}">
        <p14:creationId xmlns:p14="http://schemas.microsoft.com/office/powerpoint/2010/main" val="161980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58" y="1407302"/>
            <a:ext cx="4978800" cy="3599655"/>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17472" y="7015025"/>
            <a:ext cx="402879" cy="338554"/>
          </a:xfrm>
          <a:prstGeom prst="rect">
            <a:avLst/>
          </a:prstGeom>
          <a:noFill/>
        </p:spPr>
        <p:txBody>
          <a:bodyPr wrap="square" rtlCol="0">
            <a:spAutoFit/>
          </a:bodyPr>
          <a:lstStyle/>
          <a:p>
            <a:pPr algn="ctr"/>
            <a:r>
              <a:rPr kumimoji="1" lang="en-US" altLang="ja-JP" sz="1600" b="1" smtClean="0"/>
              <a:t>16</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16 - </a:t>
            </a:r>
            <a:r>
              <a:rPr kumimoji="1" lang="ja-JP" altLang="en-US" sz="2800" b="1" dirty="0" smtClean="0">
                <a:latin typeface="+mj-ea"/>
                <a:ea typeface="+mj-ea"/>
              </a:rPr>
              <a:t>掲載する店舗情報の入力</a:t>
            </a:r>
            <a:endParaRPr kumimoji="1" lang="ja-JP" altLang="en-US" sz="2800" b="1" dirty="0">
              <a:latin typeface="+mj-ea"/>
              <a:ea typeface="+mj-ea"/>
            </a:endParaRPr>
          </a:p>
        </p:txBody>
      </p:sp>
      <p:sp>
        <p:nvSpPr>
          <p:cNvPr id="11" name="テキスト ボックス 10"/>
          <p:cNvSpPr txBox="1"/>
          <p:nvPr/>
        </p:nvSpPr>
        <p:spPr>
          <a:xfrm>
            <a:off x="5658416" y="1394234"/>
            <a:ext cx="4508626" cy="830997"/>
          </a:xfrm>
          <a:prstGeom prst="rect">
            <a:avLst/>
          </a:prstGeom>
          <a:noFill/>
        </p:spPr>
        <p:txBody>
          <a:bodyPr wrap="square" rtlCol="0">
            <a:spAutoFit/>
          </a:bodyPr>
          <a:lstStyle/>
          <a:p>
            <a:r>
              <a:rPr lang="ja-JP" altLang="en-US" sz="1200" dirty="0" smtClean="0"/>
              <a:t>こちらが管理画面になります。今後店舗や食券の登録・編集等はこの管理画面から行います。</a:t>
            </a:r>
            <a:endParaRPr lang="en-US" altLang="ja-JP" sz="1200" dirty="0" smtClean="0"/>
          </a:p>
          <a:p>
            <a:endParaRPr lang="en-US" altLang="ja-JP" sz="1200" dirty="0"/>
          </a:p>
          <a:p>
            <a:r>
              <a:rPr lang="en-US" altLang="ja-JP" sz="1200" dirty="0" smtClean="0"/>
              <a:t>1</a:t>
            </a:r>
            <a:r>
              <a:rPr lang="ja-JP" altLang="en-US" sz="1200" dirty="0" smtClean="0"/>
              <a:t>　まず「店舗を登録する」をクリックしてください。</a:t>
            </a:r>
            <a:endParaRPr lang="en-US" altLang="ja-JP" sz="1200" dirty="0" smtClean="0"/>
          </a:p>
        </p:txBody>
      </p:sp>
    </p:spTree>
    <p:extLst>
      <p:ext uri="{BB962C8B-B14F-4D97-AF65-F5344CB8AC3E}">
        <p14:creationId xmlns:p14="http://schemas.microsoft.com/office/powerpoint/2010/main" val="33083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096683" y="7015025"/>
            <a:ext cx="444456" cy="338554"/>
          </a:xfrm>
          <a:prstGeom prst="rect">
            <a:avLst/>
          </a:prstGeom>
          <a:noFill/>
        </p:spPr>
        <p:txBody>
          <a:bodyPr wrap="square" rtlCol="0">
            <a:spAutoFit/>
          </a:bodyPr>
          <a:lstStyle/>
          <a:p>
            <a:pPr algn="ctr"/>
            <a:r>
              <a:rPr kumimoji="1" lang="en-US" altLang="ja-JP" sz="1600" b="1" smtClean="0"/>
              <a:t>17</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17 - </a:t>
            </a:r>
            <a:r>
              <a:rPr kumimoji="1" lang="ja-JP" altLang="en-US" sz="2800" b="1" dirty="0" smtClean="0">
                <a:latin typeface="+mj-ea"/>
                <a:ea typeface="+mj-ea"/>
              </a:rPr>
              <a:t>掲載する店舗情報の入力</a:t>
            </a:r>
            <a:endParaRPr kumimoji="1" lang="ja-JP" altLang="en-US" sz="2800" b="1" dirty="0">
              <a:latin typeface="+mj-ea"/>
              <a:ea typeface="+mj-ea"/>
            </a:endParaRPr>
          </a:p>
        </p:txBody>
      </p:sp>
      <p:sp>
        <p:nvSpPr>
          <p:cNvPr id="11" name="テキスト ボックス 10"/>
          <p:cNvSpPr txBox="1"/>
          <p:nvPr/>
        </p:nvSpPr>
        <p:spPr>
          <a:xfrm>
            <a:off x="5658416" y="1394234"/>
            <a:ext cx="4508626" cy="4339650"/>
          </a:xfrm>
          <a:prstGeom prst="rect">
            <a:avLst/>
          </a:prstGeom>
          <a:noFill/>
        </p:spPr>
        <p:txBody>
          <a:bodyPr wrap="square" rtlCol="0">
            <a:spAutoFit/>
          </a:bodyPr>
          <a:lstStyle/>
          <a:p>
            <a:r>
              <a:rPr lang="en-US" altLang="ja-JP" sz="1200" dirty="0" smtClean="0"/>
              <a:t>1</a:t>
            </a:r>
            <a:r>
              <a:rPr lang="ja-JP" altLang="en-US" sz="1200" dirty="0" smtClean="0"/>
              <a:t>　店舗情報を入力してください。</a:t>
            </a:r>
            <a:endParaRPr lang="en-US" altLang="ja-JP" sz="1200" dirty="0" smtClean="0"/>
          </a:p>
          <a:p>
            <a:endParaRPr lang="en-US" altLang="ja-JP" sz="1200" dirty="0" smtClean="0"/>
          </a:p>
          <a:p>
            <a:endParaRPr lang="en-US" altLang="ja-JP" sz="1200" dirty="0"/>
          </a:p>
          <a:p>
            <a:r>
              <a:rPr lang="en-US" altLang="ja-JP" sz="1200" dirty="0" smtClean="0"/>
              <a:t>※</a:t>
            </a:r>
            <a:r>
              <a:rPr lang="ja-JP" altLang="en-US" sz="1200" dirty="0" smtClean="0"/>
              <a:t>「</a:t>
            </a:r>
            <a:r>
              <a:rPr lang="ja-JP" altLang="en-US" sz="1200" b="1" dirty="0"/>
              <a:t>お店のメイン画像</a:t>
            </a:r>
            <a:r>
              <a:rPr lang="ja-JP" altLang="en-US" sz="1200" dirty="0" smtClean="0"/>
              <a:t>」について</a:t>
            </a:r>
            <a:endParaRPr lang="en-US" altLang="ja-JP" sz="1200" dirty="0" smtClean="0"/>
          </a:p>
          <a:p>
            <a:endParaRPr lang="en-US" altLang="ja-JP" sz="1200" dirty="0"/>
          </a:p>
          <a:p>
            <a:r>
              <a:rPr lang="ja-JP" altLang="en-US" sz="1200" dirty="0" smtClean="0"/>
              <a:t>　・最大アップロードサイズは</a:t>
            </a:r>
            <a:r>
              <a:rPr lang="en-US" altLang="ja-JP" sz="1200" dirty="0" smtClean="0"/>
              <a:t>100MB</a:t>
            </a:r>
            <a:r>
              <a:rPr lang="ja-JP" altLang="en-US" sz="1200" dirty="0" smtClean="0"/>
              <a:t>です。</a:t>
            </a:r>
            <a:endParaRPr lang="en-US" altLang="ja-JP" sz="1200" dirty="0" smtClean="0"/>
          </a:p>
          <a:p>
            <a:r>
              <a:rPr lang="ja-JP" altLang="en-US" sz="1200" dirty="0" smtClean="0"/>
              <a:t>　・</a:t>
            </a:r>
            <a:r>
              <a:rPr lang="ja-JP" altLang="en-US" sz="1200" dirty="0"/>
              <a:t>推奨</a:t>
            </a:r>
            <a:r>
              <a:rPr lang="ja-JP" altLang="en-US" sz="1200" dirty="0" smtClean="0"/>
              <a:t>サイズは横</a:t>
            </a:r>
            <a:r>
              <a:rPr lang="en-US" altLang="ja-JP" sz="1200" dirty="0"/>
              <a:t>732px </a:t>
            </a:r>
            <a:r>
              <a:rPr lang="ja-JP" altLang="en-US" sz="1200" dirty="0"/>
              <a:t>縦</a:t>
            </a:r>
            <a:r>
              <a:rPr lang="en-US" altLang="ja-JP" sz="1200" dirty="0" smtClean="0"/>
              <a:t>310px</a:t>
            </a:r>
            <a:r>
              <a:rPr lang="ja-JP" altLang="en-US" sz="1200" dirty="0" smtClean="0"/>
              <a:t>になります。</a:t>
            </a:r>
            <a:endParaRPr lang="en-US" altLang="ja-JP" sz="1200" dirty="0" smtClean="0"/>
          </a:p>
          <a:p>
            <a:r>
              <a:rPr lang="ja-JP" altLang="en-US" sz="1200" dirty="0"/>
              <a:t>　</a:t>
            </a:r>
            <a:r>
              <a:rPr lang="ja-JP" altLang="en-US" sz="1200" dirty="0" smtClean="0"/>
              <a:t>・スマートフォンから入力する場合、そのままカメラで撮影もしくは</a:t>
            </a:r>
            <a:endParaRPr lang="en-US" altLang="ja-JP" sz="1200" dirty="0" smtClean="0"/>
          </a:p>
          <a:p>
            <a:r>
              <a:rPr lang="ja-JP" altLang="en-US" sz="1200" dirty="0"/>
              <a:t>　</a:t>
            </a:r>
            <a:r>
              <a:rPr lang="ja-JP" altLang="en-US" sz="1200" dirty="0" smtClean="0"/>
              <a:t>　保存済みの画像をアップロードすることも可能です。但し画像サ</a:t>
            </a:r>
            <a:endParaRPr lang="en-US" altLang="ja-JP" sz="1200" dirty="0" smtClean="0"/>
          </a:p>
          <a:p>
            <a:r>
              <a:rPr lang="ja-JP" altLang="en-US" sz="1200" dirty="0"/>
              <a:t>　</a:t>
            </a:r>
            <a:r>
              <a:rPr lang="ja-JP" altLang="en-US" sz="1200" dirty="0" smtClean="0"/>
              <a:t>　イズは上記推奨サイズでトリミングされます。</a:t>
            </a:r>
            <a:endParaRPr lang="en-US" altLang="ja-JP" sz="1200" dirty="0" smtClean="0"/>
          </a:p>
          <a:p>
            <a:endParaRPr lang="en-US" altLang="ja-JP" sz="1200" dirty="0"/>
          </a:p>
          <a:p>
            <a:endParaRPr lang="en-US" altLang="ja-JP" sz="1200" dirty="0" smtClean="0"/>
          </a:p>
          <a:p>
            <a:r>
              <a:rPr lang="en-US" altLang="ja-JP" sz="1200" dirty="0" smtClean="0"/>
              <a:t>2</a:t>
            </a:r>
            <a:r>
              <a:rPr lang="ja-JP" altLang="en-US" sz="1200" dirty="0" smtClean="0"/>
              <a:t>　「下書きを保存する」もしくは「店舗を公開する」をクリックすると食</a:t>
            </a:r>
            <a:endParaRPr lang="en-US" altLang="ja-JP" sz="1200" dirty="0" smtClean="0"/>
          </a:p>
          <a:p>
            <a:r>
              <a:rPr lang="ja-JP" altLang="en-US" sz="1200" dirty="0"/>
              <a:t>　</a:t>
            </a:r>
            <a:r>
              <a:rPr lang="ja-JP" altLang="en-US" sz="1200" dirty="0" smtClean="0"/>
              <a:t>　券情報の入力が可能になります。</a:t>
            </a:r>
            <a:endParaRPr lang="en-US" altLang="ja-JP" sz="1200" dirty="0" smtClean="0"/>
          </a:p>
          <a:p>
            <a:endParaRPr lang="en-US" altLang="ja-JP" sz="1200" dirty="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・「下書きを保存する」を選択すると店舗は公開されず、引き続き店</a:t>
            </a:r>
            <a:endParaRPr lang="en-US" altLang="ja-JP" sz="1200" dirty="0" smtClean="0"/>
          </a:p>
          <a:p>
            <a:r>
              <a:rPr lang="ja-JP" altLang="en-US" sz="1200" dirty="0"/>
              <a:t>　</a:t>
            </a:r>
            <a:r>
              <a:rPr lang="ja-JP" altLang="en-US" sz="1200" dirty="0" smtClean="0"/>
              <a:t>　舗情報の編集および食券情報の入力が可能です。</a:t>
            </a:r>
            <a:endParaRPr lang="en-US" altLang="ja-JP" sz="1200" dirty="0" smtClean="0"/>
          </a:p>
          <a:p>
            <a:endParaRPr lang="en-US" altLang="ja-JP" sz="1200" dirty="0" smtClean="0"/>
          </a:p>
          <a:p>
            <a:r>
              <a:rPr lang="ja-JP" altLang="en-US" sz="1200" dirty="0"/>
              <a:t>　</a:t>
            </a:r>
            <a:r>
              <a:rPr lang="ja-JP" altLang="en-US" sz="1200" dirty="0" smtClean="0"/>
              <a:t>・「店舗を公開する」を選択すると現在入力している情報で公開さ</a:t>
            </a:r>
            <a:endParaRPr lang="en-US" altLang="ja-JP" sz="1200" dirty="0" smtClean="0"/>
          </a:p>
          <a:p>
            <a:r>
              <a:rPr lang="ja-JP" altLang="en-US" sz="1200" dirty="0"/>
              <a:t>　</a:t>
            </a:r>
            <a:r>
              <a:rPr lang="ja-JP" altLang="en-US" sz="1200" dirty="0" smtClean="0"/>
              <a:t>　れます。食券部分には「食券は準備中です」と表示されます。</a:t>
            </a:r>
            <a:endParaRPr lang="en-US" altLang="ja-JP" sz="1200" dirty="0" smtClean="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61" y="1407302"/>
            <a:ext cx="3827594" cy="5445764"/>
          </a:xfrm>
          <a:prstGeom prst="rect">
            <a:avLst/>
          </a:prstGeom>
        </p:spPr>
      </p:pic>
    </p:spTree>
    <p:extLst>
      <p:ext uri="{BB962C8B-B14F-4D97-AF65-F5344CB8AC3E}">
        <p14:creationId xmlns:p14="http://schemas.microsoft.com/office/powerpoint/2010/main" val="187521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096683" y="7015025"/>
            <a:ext cx="444456" cy="338554"/>
          </a:xfrm>
          <a:prstGeom prst="rect">
            <a:avLst/>
          </a:prstGeom>
          <a:noFill/>
        </p:spPr>
        <p:txBody>
          <a:bodyPr wrap="square" rtlCol="0">
            <a:spAutoFit/>
          </a:bodyPr>
          <a:lstStyle/>
          <a:p>
            <a:pPr algn="ctr"/>
            <a:r>
              <a:rPr kumimoji="1" lang="en-US" altLang="ja-JP" sz="1600" b="1" smtClean="0"/>
              <a:t>18</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18 - </a:t>
            </a:r>
            <a:r>
              <a:rPr kumimoji="1" lang="ja-JP" altLang="en-US" sz="2800" b="1" dirty="0" smtClean="0">
                <a:latin typeface="+mj-ea"/>
                <a:ea typeface="+mj-ea"/>
              </a:rPr>
              <a:t>掲載する食券情報の入力</a:t>
            </a:r>
            <a:endParaRPr kumimoji="1" lang="ja-JP" altLang="en-US" sz="2800" b="1" dirty="0">
              <a:latin typeface="+mj-ea"/>
              <a:ea typeface="+mj-ea"/>
            </a:endParaRPr>
          </a:p>
        </p:txBody>
      </p:sp>
      <p:sp>
        <p:nvSpPr>
          <p:cNvPr id="11" name="テキスト ボックス 10"/>
          <p:cNvSpPr txBox="1"/>
          <p:nvPr/>
        </p:nvSpPr>
        <p:spPr>
          <a:xfrm>
            <a:off x="5658416" y="1394234"/>
            <a:ext cx="4508626" cy="4339650"/>
          </a:xfrm>
          <a:prstGeom prst="rect">
            <a:avLst/>
          </a:prstGeom>
          <a:noFill/>
        </p:spPr>
        <p:txBody>
          <a:bodyPr wrap="square" rtlCol="0">
            <a:spAutoFit/>
          </a:bodyPr>
          <a:lstStyle/>
          <a:p>
            <a:r>
              <a:rPr lang="en-US" altLang="ja-JP" sz="1200" dirty="0" smtClean="0"/>
              <a:t>1</a:t>
            </a:r>
            <a:r>
              <a:rPr lang="ja-JP" altLang="en-US" sz="1200" dirty="0" smtClean="0"/>
              <a:t>　食券情報を入力してください。</a:t>
            </a:r>
            <a:endParaRPr lang="en-US" altLang="ja-JP" sz="1200" dirty="0" smtClean="0"/>
          </a:p>
          <a:p>
            <a:endParaRPr lang="en-US" altLang="ja-JP" sz="1200" dirty="0"/>
          </a:p>
          <a:p>
            <a:r>
              <a:rPr lang="ja-JP" altLang="en-US" sz="1200" dirty="0" smtClean="0"/>
              <a:t>　</a:t>
            </a:r>
            <a:r>
              <a:rPr lang="en-US" altLang="ja-JP" sz="1200" dirty="0" smtClean="0"/>
              <a:t>※</a:t>
            </a:r>
            <a:r>
              <a:rPr lang="ja-JP" altLang="en-US" sz="1200" dirty="0" smtClean="0"/>
              <a:t>「食券名」に関しては金額や枚数等を含めないでください。</a:t>
            </a:r>
            <a:endParaRPr lang="en-US" altLang="ja-JP" sz="1200" dirty="0" smtClean="0"/>
          </a:p>
          <a:p>
            <a:r>
              <a:rPr lang="ja-JP" altLang="en-US" sz="1200" dirty="0"/>
              <a:t>　</a:t>
            </a:r>
            <a:r>
              <a:rPr lang="ja-JP" altLang="en-US" sz="1200" dirty="0" smtClean="0"/>
              <a:t>　購入者の「マイ食券」に表示される食券には</a:t>
            </a:r>
            <a:r>
              <a:rPr lang="en-US" altLang="ja-JP" sz="1200" dirty="0" smtClean="0"/>
              <a:t>1</a:t>
            </a:r>
            <a:r>
              <a:rPr lang="ja-JP" altLang="en-US" sz="1200" dirty="0" smtClean="0"/>
              <a:t>枚ずつこの食券名</a:t>
            </a:r>
            <a:endParaRPr lang="en-US" altLang="ja-JP" sz="1200" dirty="0" smtClean="0"/>
          </a:p>
          <a:p>
            <a:r>
              <a:rPr lang="ja-JP" altLang="en-US" sz="1200" dirty="0"/>
              <a:t>　</a:t>
            </a:r>
            <a:r>
              <a:rPr lang="ja-JP" altLang="en-US" sz="1200" dirty="0" smtClean="0"/>
              <a:t>　が記載されます。金額や枚数が含まれると食券利用の際に誤認</a:t>
            </a:r>
            <a:endParaRPr lang="en-US" altLang="ja-JP" sz="1200" dirty="0" smtClean="0"/>
          </a:p>
          <a:p>
            <a:r>
              <a:rPr lang="ja-JP" altLang="en-US" sz="1200" dirty="0"/>
              <a:t>　</a:t>
            </a:r>
            <a:r>
              <a:rPr lang="ja-JP" altLang="en-US" sz="1200" dirty="0" smtClean="0"/>
              <a:t>　する恐れがあります（例：「</a:t>
            </a:r>
            <a:r>
              <a:rPr lang="en-US" altLang="ja-JP" sz="1200" dirty="0" smtClean="0"/>
              <a:t>1,000</a:t>
            </a:r>
            <a:r>
              <a:rPr lang="ja-JP" altLang="en-US" sz="1200" dirty="0" smtClean="0"/>
              <a:t>円券</a:t>
            </a:r>
            <a:r>
              <a:rPr lang="en-US" altLang="ja-JP" sz="1200" dirty="0" smtClean="0"/>
              <a:t>×3</a:t>
            </a:r>
            <a:r>
              <a:rPr lang="ja-JP" altLang="en-US" sz="1200" dirty="0" smtClean="0"/>
              <a:t>枚チケット」や合計金額</a:t>
            </a:r>
            <a:endParaRPr lang="en-US" altLang="ja-JP" sz="1200" dirty="0" smtClean="0"/>
          </a:p>
          <a:p>
            <a:r>
              <a:rPr lang="ja-JP" altLang="en-US" sz="1200" dirty="0"/>
              <a:t>　</a:t>
            </a:r>
            <a:r>
              <a:rPr lang="ja-JP" altLang="en-US" sz="1200" dirty="0" smtClean="0"/>
              <a:t>　が記載された「</a:t>
            </a:r>
            <a:r>
              <a:rPr lang="en-US" altLang="ja-JP" sz="1200" dirty="0" smtClean="0"/>
              <a:t>10,000</a:t>
            </a:r>
            <a:r>
              <a:rPr lang="ja-JP" altLang="en-US" sz="1200" dirty="0" smtClean="0"/>
              <a:t>円食券」など）。</a:t>
            </a:r>
            <a:endParaRPr lang="en-US" altLang="ja-JP" sz="1200" dirty="0" smtClean="0"/>
          </a:p>
          <a:p>
            <a:endParaRPr lang="en-US" altLang="ja-JP" sz="1200" dirty="0" smtClean="0"/>
          </a:p>
          <a:p>
            <a:endParaRPr lang="en-US" altLang="ja-JP" sz="1200" dirty="0"/>
          </a:p>
          <a:p>
            <a:r>
              <a:rPr lang="ja-JP" altLang="en-US" sz="1200" dirty="0" smtClean="0"/>
              <a:t>　</a:t>
            </a:r>
            <a:r>
              <a:rPr lang="en-US" altLang="ja-JP" sz="1200" dirty="0" smtClean="0"/>
              <a:t>※</a:t>
            </a:r>
            <a:r>
              <a:rPr lang="ja-JP" altLang="en-US" sz="1200" dirty="0" smtClean="0"/>
              <a:t>「</a:t>
            </a:r>
            <a:r>
              <a:rPr lang="ja-JP" altLang="en-US" sz="1200" b="1" dirty="0" smtClean="0"/>
              <a:t>食券画像</a:t>
            </a:r>
            <a:r>
              <a:rPr lang="ja-JP" altLang="en-US" sz="1200" dirty="0" smtClean="0"/>
              <a:t>」「お礼の気持ち画像」については「お店のメイン画</a:t>
            </a:r>
            <a:endParaRPr lang="en-US" altLang="ja-JP" sz="1200" dirty="0" smtClean="0"/>
          </a:p>
          <a:p>
            <a:r>
              <a:rPr lang="ja-JP" altLang="en-US" sz="1200" dirty="0"/>
              <a:t>　</a:t>
            </a:r>
            <a:r>
              <a:rPr lang="ja-JP" altLang="en-US" sz="1200" dirty="0" smtClean="0"/>
              <a:t>　像」と同様です。</a:t>
            </a:r>
            <a:endParaRPr lang="en-US" altLang="ja-JP" sz="1200" dirty="0"/>
          </a:p>
          <a:p>
            <a:endParaRPr lang="en-US" altLang="ja-JP" sz="1200" dirty="0" smtClean="0"/>
          </a:p>
          <a:p>
            <a:r>
              <a:rPr lang="ja-JP" altLang="en-US" sz="1200" dirty="0" smtClean="0"/>
              <a:t>　</a:t>
            </a:r>
            <a:r>
              <a:rPr lang="en-US" altLang="ja-JP" sz="1200" dirty="0" smtClean="0"/>
              <a:t>※</a:t>
            </a:r>
            <a:r>
              <a:rPr lang="ja-JP" altLang="en-US" sz="1200" dirty="0" smtClean="0"/>
              <a:t>「食券販売上限枚数」について：食券の販売数を設定したい時に</a:t>
            </a:r>
            <a:endParaRPr lang="en-US" altLang="ja-JP" sz="1200" dirty="0" smtClean="0"/>
          </a:p>
          <a:p>
            <a:r>
              <a:rPr lang="ja-JP" altLang="en-US" sz="1200" dirty="0"/>
              <a:t>　</a:t>
            </a:r>
            <a:r>
              <a:rPr lang="ja-JP" altLang="en-US" sz="1200" dirty="0" smtClean="0"/>
              <a:t>　ご利用ください。</a:t>
            </a:r>
            <a:r>
              <a:rPr lang="en-US" altLang="ja-JP" sz="1200" dirty="0" smtClean="0"/>
              <a:t>3</a:t>
            </a:r>
            <a:r>
              <a:rPr lang="ja-JP" altLang="en-US" sz="1200" dirty="0" smtClean="0"/>
              <a:t>枚セットは</a:t>
            </a:r>
            <a:r>
              <a:rPr lang="en-US" altLang="ja-JP" sz="1200" dirty="0" smtClean="0"/>
              <a:t>3</a:t>
            </a:r>
            <a:r>
              <a:rPr lang="ja-JP" altLang="en-US" sz="1200" dirty="0" smtClean="0"/>
              <a:t>食分、</a:t>
            </a:r>
            <a:r>
              <a:rPr lang="en-US" altLang="ja-JP" sz="1200" dirty="0" smtClean="0"/>
              <a:t> 5</a:t>
            </a:r>
            <a:r>
              <a:rPr lang="ja-JP" altLang="en-US" sz="1200" dirty="0" smtClean="0"/>
              <a:t>枚セットは</a:t>
            </a:r>
            <a:r>
              <a:rPr lang="en-US" altLang="ja-JP" sz="1200" dirty="0" smtClean="0"/>
              <a:t>5</a:t>
            </a:r>
            <a:r>
              <a:rPr lang="ja-JP" altLang="en-US" sz="1200" dirty="0" smtClean="0"/>
              <a:t>食分、</a:t>
            </a:r>
            <a:r>
              <a:rPr lang="en-US" altLang="ja-JP" sz="1200" dirty="0" smtClean="0"/>
              <a:t> 10</a:t>
            </a:r>
            <a:r>
              <a:rPr lang="ja-JP" altLang="en-US" sz="1200" dirty="0" smtClean="0"/>
              <a:t>枚セッ</a:t>
            </a:r>
            <a:endParaRPr lang="en-US" altLang="ja-JP" sz="1200" dirty="0" smtClean="0"/>
          </a:p>
          <a:p>
            <a:r>
              <a:rPr lang="ja-JP" altLang="en-US" sz="1200" dirty="0"/>
              <a:t>　</a:t>
            </a:r>
            <a:r>
              <a:rPr lang="ja-JP" altLang="en-US" sz="1200" dirty="0" smtClean="0"/>
              <a:t>　</a:t>
            </a:r>
            <a:r>
              <a:rPr lang="ja-JP" altLang="en-US" sz="1200" dirty="0" smtClean="0"/>
              <a:t>トは</a:t>
            </a:r>
            <a:r>
              <a:rPr lang="en-US" altLang="ja-JP" sz="1200" dirty="0" smtClean="0"/>
              <a:t>10</a:t>
            </a:r>
            <a:r>
              <a:rPr lang="ja-JP" altLang="en-US" sz="1200" dirty="0" smtClean="0"/>
              <a:t>食分という計算になります。</a:t>
            </a:r>
            <a:endParaRPr lang="en-US" altLang="ja-JP" sz="1200" dirty="0" smtClean="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・「下書きを保存する」を選択すると食券は公開されず、引き続き店</a:t>
            </a:r>
            <a:endParaRPr lang="en-US" altLang="ja-JP" sz="1200" dirty="0" smtClean="0"/>
          </a:p>
          <a:p>
            <a:r>
              <a:rPr lang="ja-JP" altLang="en-US" sz="1200" dirty="0"/>
              <a:t>　</a:t>
            </a:r>
            <a:r>
              <a:rPr lang="ja-JP" altLang="en-US" sz="1200" dirty="0" smtClean="0"/>
              <a:t>　舗情報の編集および食券情報の入力が可能です。</a:t>
            </a:r>
            <a:endParaRPr lang="en-US" altLang="ja-JP" sz="1200" dirty="0" smtClean="0"/>
          </a:p>
          <a:p>
            <a:endParaRPr lang="en-US" altLang="ja-JP" sz="1200" dirty="0" smtClean="0"/>
          </a:p>
          <a:p>
            <a:r>
              <a:rPr lang="ja-JP" altLang="en-US" sz="1200" dirty="0"/>
              <a:t>　</a:t>
            </a:r>
            <a:r>
              <a:rPr lang="ja-JP" altLang="en-US" sz="1200" dirty="0" smtClean="0"/>
              <a:t>・「食券を公開する」を選択すると現在入力している情報で公開さ</a:t>
            </a:r>
            <a:endParaRPr lang="en-US" altLang="ja-JP" sz="1200" dirty="0" smtClean="0"/>
          </a:p>
          <a:p>
            <a:r>
              <a:rPr lang="ja-JP" altLang="en-US" sz="1200" dirty="0"/>
              <a:t>　</a:t>
            </a:r>
            <a:r>
              <a:rPr lang="ja-JP" altLang="en-US" sz="1200" dirty="0" smtClean="0"/>
              <a:t>　れます。</a:t>
            </a:r>
            <a:endParaRPr lang="en-US" altLang="ja-JP" sz="1200" dirty="0" smtClean="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61" y="1394234"/>
            <a:ext cx="3827594" cy="4890073"/>
          </a:xfrm>
          <a:prstGeom prst="rect">
            <a:avLst/>
          </a:prstGeom>
        </p:spPr>
      </p:pic>
    </p:spTree>
    <p:extLst>
      <p:ext uri="{BB962C8B-B14F-4D97-AF65-F5344CB8AC3E}">
        <p14:creationId xmlns:p14="http://schemas.microsoft.com/office/powerpoint/2010/main" val="174130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smtClean="0"/>
              <a:t>1</a:t>
            </a:r>
            <a:endParaRPr kumimoji="1" lang="ja-JP" altLang="en-US" sz="1600" b="1"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81" y="1394234"/>
            <a:ext cx="4979277" cy="3600000"/>
          </a:xfrm>
          <a:prstGeom prst="rect">
            <a:avLst/>
          </a:prstGeom>
        </p:spPr>
      </p:pic>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1 - </a:t>
            </a:r>
            <a:r>
              <a:rPr kumimoji="1" lang="ja-JP" altLang="en-US" sz="2800" b="1" dirty="0" smtClean="0">
                <a:latin typeface="+mj-ea"/>
                <a:ea typeface="+mj-ea"/>
              </a:rPr>
              <a:t>店舗管理画面にアクセス</a:t>
            </a:r>
            <a:endParaRPr kumimoji="1" lang="ja-JP" altLang="en-US" sz="2800" b="1" dirty="0">
              <a:latin typeface="+mj-ea"/>
              <a:ea typeface="+mj-ea"/>
            </a:endParaRPr>
          </a:p>
        </p:txBody>
      </p:sp>
      <p:sp>
        <p:nvSpPr>
          <p:cNvPr id="11" name="テキスト ボックス 10"/>
          <p:cNvSpPr txBox="1"/>
          <p:nvPr/>
        </p:nvSpPr>
        <p:spPr>
          <a:xfrm>
            <a:off x="5658416" y="1394234"/>
            <a:ext cx="4508626" cy="830997"/>
          </a:xfrm>
          <a:prstGeom prst="rect">
            <a:avLst/>
          </a:prstGeom>
          <a:noFill/>
        </p:spPr>
        <p:txBody>
          <a:bodyPr wrap="square" rtlCol="0">
            <a:spAutoFit/>
          </a:bodyPr>
          <a:lstStyle/>
          <a:p>
            <a:r>
              <a:rPr kumimoji="1" lang="en-US" altLang="ja-JP" sz="1200" dirty="0" smtClean="0"/>
              <a:t>1</a:t>
            </a:r>
            <a:r>
              <a:rPr kumimoji="1" lang="ja-JP" altLang="en-US" sz="1200" dirty="0" smtClean="0"/>
              <a:t>　まず店舗管理画面へアクセスします。</a:t>
            </a:r>
            <a:endParaRPr kumimoji="1" lang="en-US" altLang="ja-JP" sz="1200" dirty="0" smtClean="0"/>
          </a:p>
          <a:p>
            <a:r>
              <a:rPr lang="ja-JP" altLang="en-US" sz="1200" dirty="0"/>
              <a:t>　</a:t>
            </a:r>
            <a:r>
              <a:rPr lang="ja-JP" altLang="en-US" sz="1200" dirty="0" smtClean="0"/>
              <a:t>　パソコン・タブレット・スマートフォンどれからでも</a:t>
            </a:r>
            <a:r>
              <a:rPr lang="en-US" altLang="ja-JP" sz="1200" dirty="0" smtClean="0"/>
              <a:t>OK</a:t>
            </a:r>
            <a:r>
              <a:rPr lang="ja-JP" altLang="en-US" sz="1200" dirty="0" smtClean="0"/>
              <a:t>です。</a:t>
            </a:r>
            <a:endParaRPr lang="en-US" altLang="ja-JP" sz="1200" dirty="0" smtClean="0"/>
          </a:p>
          <a:p>
            <a:endParaRPr lang="en-US" altLang="ja-JP" sz="1200" dirty="0"/>
          </a:p>
          <a:p>
            <a:r>
              <a:rPr lang="en-US" altLang="ja-JP" sz="1200" dirty="0" smtClean="0"/>
              <a:t>2</a:t>
            </a:r>
            <a:r>
              <a:rPr lang="ja-JP" altLang="en-US" sz="1200" dirty="0" smtClean="0"/>
              <a:t>　「新規登録はこちら」をクリック。</a:t>
            </a:r>
            <a:endParaRPr lang="en-US" altLang="ja-JP" sz="1200" dirty="0" smtClean="0"/>
          </a:p>
        </p:txBody>
      </p:sp>
      <p:sp>
        <p:nvSpPr>
          <p:cNvPr id="12" name="テキスト ボックス 11"/>
          <p:cNvSpPr txBox="1"/>
          <p:nvPr/>
        </p:nvSpPr>
        <p:spPr>
          <a:xfrm>
            <a:off x="579422" y="5169529"/>
            <a:ext cx="4739488" cy="461665"/>
          </a:xfrm>
          <a:prstGeom prst="rect">
            <a:avLst/>
          </a:prstGeom>
          <a:noFill/>
        </p:spPr>
        <p:txBody>
          <a:bodyPr wrap="square" rtlCol="0">
            <a:spAutoFit/>
          </a:bodyPr>
          <a:lstStyle/>
          <a:p>
            <a:r>
              <a:rPr lang="ja-JP" altLang="en-US" sz="1200" b="1" smtClean="0"/>
              <a:t>▼管理</a:t>
            </a:r>
            <a:r>
              <a:rPr lang="ja-JP" altLang="en-US" sz="1200" b="1" dirty="0"/>
              <a:t>画面アドレス</a:t>
            </a:r>
            <a:r>
              <a:rPr lang="ja-JP" altLang="en-US" sz="1200" dirty="0" smtClean="0"/>
              <a:t/>
            </a:r>
            <a:br>
              <a:rPr lang="ja-JP" altLang="en-US" sz="1200" dirty="0" smtClean="0"/>
            </a:br>
            <a:r>
              <a:rPr lang="en-US" altLang="ja-JP" sz="1200" dirty="0">
                <a:hlinkClick r:id="rId4"/>
              </a:rPr>
              <a:t>https://mirai-ticket.jp/shop-admin/</a:t>
            </a:r>
            <a:endParaRPr lang="en-US" altLang="ja-JP" sz="1200" dirty="0" smtClean="0"/>
          </a:p>
        </p:txBody>
      </p:sp>
      <p:cxnSp>
        <p:nvCxnSpPr>
          <p:cNvPr id="14" name="直線矢印コネクタ 13"/>
          <p:cNvCxnSpPr/>
          <p:nvPr/>
        </p:nvCxnSpPr>
        <p:spPr>
          <a:xfrm flipH="1">
            <a:off x="3675707" y="2942376"/>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92166" y="2798939"/>
            <a:ext cx="1226744" cy="307777"/>
          </a:xfrm>
          <a:prstGeom prst="rect">
            <a:avLst/>
          </a:prstGeom>
          <a:noFill/>
        </p:spPr>
        <p:txBody>
          <a:bodyPr wrap="square" rtlCol="0">
            <a:spAutoFit/>
          </a:bodyPr>
          <a:lstStyle/>
          <a:p>
            <a:r>
              <a:rPr kumimoji="1" lang="ja-JP" altLang="en-US" sz="1400" smtClean="0">
                <a:solidFill>
                  <a:srgbClr val="FF0000"/>
                </a:solidFill>
              </a:rPr>
              <a:t>クリック</a:t>
            </a:r>
            <a:endParaRPr kumimoji="1" lang="ja-JP" altLang="en-US" sz="1400">
              <a:solidFill>
                <a:srgbClr val="FF0000"/>
              </a:solidFill>
            </a:endParaRPr>
          </a:p>
        </p:txBody>
      </p:sp>
    </p:spTree>
    <p:extLst>
      <p:ext uri="{BB962C8B-B14F-4D97-AF65-F5344CB8AC3E}">
        <p14:creationId xmlns:p14="http://schemas.microsoft.com/office/powerpoint/2010/main" val="85612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10" name="テキスト ボックス 9"/>
          <p:cNvSpPr txBox="1"/>
          <p:nvPr/>
        </p:nvSpPr>
        <p:spPr>
          <a:xfrm>
            <a:off x="1575304" y="1955549"/>
            <a:ext cx="7487215" cy="707886"/>
          </a:xfrm>
          <a:prstGeom prst="rect">
            <a:avLst/>
          </a:prstGeom>
          <a:noFill/>
        </p:spPr>
        <p:txBody>
          <a:bodyPr wrap="square" rtlCol="0">
            <a:spAutoFit/>
          </a:bodyPr>
          <a:lstStyle/>
          <a:p>
            <a:pPr algn="ctr"/>
            <a:r>
              <a:rPr kumimoji="1" lang="ja-JP" altLang="en-US" sz="4000" b="1" dirty="0" smtClean="0">
                <a:latin typeface="+mj-ea"/>
                <a:ea typeface="+mj-ea"/>
              </a:rPr>
              <a:t>お疲れさまでした！</a:t>
            </a:r>
            <a:endParaRPr kumimoji="1" lang="ja-JP" altLang="en-US" sz="4000" b="1" dirty="0">
              <a:latin typeface="+mj-ea"/>
              <a:ea typeface="+mj-ea"/>
            </a:endParaRPr>
          </a:p>
        </p:txBody>
      </p:sp>
      <p:sp>
        <p:nvSpPr>
          <p:cNvPr id="9" name="テキスト ボックス 8"/>
          <p:cNvSpPr txBox="1"/>
          <p:nvPr/>
        </p:nvSpPr>
        <p:spPr>
          <a:xfrm>
            <a:off x="1575304" y="2864912"/>
            <a:ext cx="7487215" cy="369332"/>
          </a:xfrm>
          <a:prstGeom prst="rect">
            <a:avLst/>
          </a:prstGeom>
          <a:noFill/>
        </p:spPr>
        <p:txBody>
          <a:bodyPr wrap="square" rtlCol="0">
            <a:spAutoFit/>
          </a:bodyPr>
          <a:lstStyle/>
          <a:p>
            <a:pPr algn="ctr"/>
            <a:r>
              <a:rPr kumimoji="1" lang="ja-JP" altLang="en-US" sz="1800" b="1" smtClean="0">
                <a:latin typeface="+mj-ea"/>
                <a:ea typeface="+mj-ea"/>
              </a:rPr>
              <a:t>ご不明な点などございましたら下記までお気軽にお問い合わせください。</a:t>
            </a:r>
            <a:endParaRPr kumimoji="1" lang="ja-JP" altLang="en-US" sz="1800" b="1" dirty="0">
              <a:latin typeface="+mj-ea"/>
              <a:ea typeface="+mj-ea"/>
            </a:endParaRPr>
          </a:p>
        </p:txBody>
      </p:sp>
      <p:grpSp>
        <p:nvGrpSpPr>
          <p:cNvPr id="16" name="図形グループ 15"/>
          <p:cNvGrpSpPr/>
          <p:nvPr/>
        </p:nvGrpSpPr>
        <p:grpSpPr>
          <a:xfrm>
            <a:off x="2621002" y="4287358"/>
            <a:ext cx="5395818" cy="1463223"/>
            <a:chOff x="2503661" y="4287358"/>
            <a:chExt cx="5395818" cy="1463223"/>
          </a:xfrm>
        </p:grpSpPr>
        <p:sp>
          <p:nvSpPr>
            <p:cNvPr id="12" name="テキスト ボックス 11"/>
            <p:cNvSpPr txBox="1"/>
            <p:nvPr/>
          </p:nvSpPr>
          <p:spPr>
            <a:xfrm>
              <a:off x="5219654" y="4287358"/>
              <a:ext cx="2679825" cy="584775"/>
            </a:xfrm>
            <a:prstGeom prst="rect">
              <a:avLst/>
            </a:prstGeom>
            <a:noFill/>
          </p:spPr>
          <p:txBody>
            <a:bodyPr wrap="square" rtlCol="0" anchor="t">
              <a:spAutoFit/>
            </a:bodyPr>
            <a:lstStyle/>
            <a:p>
              <a:r>
                <a:rPr lang="is-IS" altLang="ja-JP" sz="3200" b="1" dirty="0" smtClean="0">
                  <a:latin typeface="+mn-ea"/>
                </a:rPr>
                <a:t>096-245-6423</a:t>
              </a:r>
              <a:endParaRPr kumimoji="1" lang="ja-JP" altLang="en-US" sz="1400" b="1" dirty="0">
                <a:latin typeface="+mn-ea"/>
              </a:endParaRPr>
            </a:p>
          </p:txBody>
        </p:sp>
        <p:sp>
          <p:nvSpPr>
            <p:cNvPr id="2" name="正方形/長方形 1"/>
            <p:cNvSpPr/>
            <p:nvPr/>
          </p:nvSpPr>
          <p:spPr>
            <a:xfrm>
              <a:off x="5287256" y="4862139"/>
              <a:ext cx="2544622" cy="276999"/>
            </a:xfrm>
            <a:prstGeom prst="rect">
              <a:avLst/>
            </a:prstGeom>
          </p:spPr>
          <p:txBody>
            <a:bodyPr wrap="square">
              <a:spAutoFit/>
            </a:bodyPr>
            <a:lstStyle/>
            <a:p>
              <a:r>
                <a:rPr lang="ja-JP" altLang="en-US" sz="1200" b="1" dirty="0" smtClean="0">
                  <a:latin typeface="+mn-ea"/>
                </a:rPr>
                <a:t>（月～金曜</a:t>
              </a:r>
              <a:r>
                <a:rPr lang="en-US" altLang="ja-JP" sz="1200" b="1" dirty="0" smtClean="0">
                  <a:latin typeface="+mn-ea"/>
                </a:rPr>
                <a:t>(</a:t>
              </a:r>
              <a:r>
                <a:rPr lang="ja-JP" altLang="en-US" sz="1200" b="1" dirty="0" smtClean="0">
                  <a:latin typeface="+mn-ea"/>
                </a:rPr>
                <a:t>祝日を除く</a:t>
              </a:r>
              <a:r>
                <a:rPr lang="en-US" altLang="ja-JP" sz="1200" b="1" dirty="0" smtClean="0">
                  <a:latin typeface="+mn-ea"/>
                </a:rPr>
                <a:t>)9:00</a:t>
              </a:r>
              <a:r>
                <a:rPr lang="ja-JP" altLang="en-US" sz="1200" b="1" dirty="0" smtClean="0">
                  <a:latin typeface="+mn-ea"/>
                </a:rPr>
                <a:t>～</a:t>
              </a:r>
              <a:r>
                <a:rPr lang="en-US" altLang="ja-JP" sz="1200" b="1" dirty="0" smtClean="0">
                  <a:latin typeface="+mn-ea"/>
                </a:rPr>
                <a:t>17:00 </a:t>
              </a:r>
              <a:r>
                <a:rPr lang="ja-JP" altLang="en-US" sz="1200" b="1" dirty="0" smtClean="0">
                  <a:latin typeface="+mn-ea"/>
                </a:rPr>
                <a:t>）</a:t>
              </a:r>
              <a:endParaRPr lang="ja-JP" altLang="en-US" sz="1200" b="1" dirty="0">
                <a:latin typeface="+mn-ea"/>
              </a:endParaRPr>
            </a:p>
          </p:txBody>
        </p:sp>
        <p:cxnSp>
          <p:nvCxnSpPr>
            <p:cNvPr id="5" name="直線コネクタ 4"/>
            <p:cNvCxnSpPr/>
            <p:nvPr/>
          </p:nvCxnSpPr>
          <p:spPr>
            <a:xfrm>
              <a:off x="4874487" y="4456614"/>
              <a:ext cx="0" cy="1293967"/>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287256" y="5381249"/>
              <a:ext cx="2099164" cy="369332"/>
            </a:xfrm>
            <a:prstGeom prst="rect">
              <a:avLst/>
            </a:prstGeom>
          </p:spPr>
          <p:txBody>
            <a:bodyPr wrap="none">
              <a:spAutoFit/>
            </a:bodyPr>
            <a:lstStyle/>
            <a:p>
              <a:r>
                <a:rPr lang="ja-JP" altLang="en-US" sz="1800" b="1" dirty="0" smtClean="0"/>
                <a:t>info@mirai-ticket.jp</a:t>
              </a:r>
              <a:endParaRPr lang="ja-JP" altLang="en-US" sz="1800" b="1" dirty="0"/>
            </a:p>
          </p:txBody>
        </p:sp>
        <p:sp>
          <p:nvSpPr>
            <p:cNvPr id="15" name="正方形/長方形 14"/>
            <p:cNvSpPr/>
            <p:nvPr/>
          </p:nvSpPr>
          <p:spPr>
            <a:xfrm>
              <a:off x="2503661" y="4873502"/>
              <a:ext cx="2010487" cy="369332"/>
            </a:xfrm>
            <a:prstGeom prst="rect">
              <a:avLst/>
            </a:prstGeom>
          </p:spPr>
          <p:txBody>
            <a:bodyPr wrap="none">
              <a:spAutoFit/>
            </a:bodyPr>
            <a:lstStyle/>
            <a:p>
              <a:r>
                <a:rPr lang="ja-JP" altLang="en-US" sz="1800" b="1">
                  <a:latin typeface="+mn-ea"/>
                </a:rPr>
                <a:t>カスタマーサポート</a:t>
              </a:r>
              <a:endParaRPr lang="ja-JP" altLang="en-US" sz="1800"/>
            </a:p>
          </p:txBody>
        </p:sp>
      </p:grpSp>
    </p:spTree>
    <p:extLst>
      <p:ext uri="{BB962C8B-B14F-4D97-AF65-F5344CB8AC3E}">
        <p14:creationId xmlns:p14="http://schemas.microsoft.com/office/powerpoint/2010/main" val="2064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1394234"/>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2</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2 - </a:t>
            </a:r>
            <a:r>
              <a:rPr kumimoji="1" lang="ja-JP" altLang="en-US" sz="2800" b="1" dirty="0" smtClean="0">
                <a:latin typeface="+mj-ea"/>
                <a:ea typeface="+mj-ea"/>
              </a:rPr>
              <a:t>新規登録をする</a:t>
            </a:r>
            <a:endParaRPr kumimoji="1" lang="ja-JP" altLang="en-US" sz="2800" b="1" dirty="0">
              <a:latin typeface="+mj-ea"/>
              <a:ea typeface="+mj-ea"/>
            </a:endParaRPr>
          </a:p>
        </p:txBody>
      </p:sp>
      <p:sp>
        <p:nvSpPr>
          <p:cNvPr id="11" name="テキスト ボックス 10"/>
          <p:cNvSpPr txBox="1"/>
          <p:nvPr/>
        </p:nvSpPr>
        <p:spPr>
          <a:xfrm>
            <a:off x="5658416" y="1394234"/>
            <a:ext cx="4508626" cy="2123658"/>
          </a:xfrm>
          <a:prstGeom prst="rect">
            <a:avLst/>
          </a:prstGeom>
          <a:noFill/>
        </p:spPr>
        <p:txBody>
          <a:bodyPr wrap="square" rtlCol="0">
            <a:spAutoFit/>
          </a:bodyPr>
          <a:lstStyle/>
          <a:p>
            <a:r>
              <a:rPr kumimoji="1" lang="en-US" altLang="ja-JP" sz="1200" dirty="0" smtClean="0"/>
              <a:t>1</a:t>
            </a:r>
            <a:r>
              <a:rPr kumimoji="1" lang="ja-JP" altLang="en-US" sz="1200" dirty="0" smtClean="0"/>
              <a:t>　メールアドレスと任意のパスワードを入力。</a:t>
            </a:r>
            <a:endParaRPr kumimoji="1" lang="en-US" altLang="ja-JP" sz="1200" dirty="0" smtClean="0"/>
          </a:p>
          <a:p>
            <a:endParaRPr lang="en-US" altLang="ja-JP" sz="1200" dirty="0"/>
          </a:p>
          <a:p>
            <a:r>
              <a:rPr lang="en-US" altLang="ja-JP" sz="1200" dirty="0" smtClean="0"/>
              <a:t>2</a:t>
            </a:r>
            <a:r>
              <a:rPr lang="ja-JP" altLang="en-US" sz="1200" dirty="0" smtClean="0"/>
              <a:t>　「利用規約」を必ず確認し同意ボタンをチェック。</a:t>
            </a:r>
            <a:endParaRPr lang="en-US" altLang="ja-JP" sz="1200" dirty="0" smtClean="0"/>
          </a:p>
          <a:p>
            <a:endParaRPr lang="en-US" altLang="ja-JP" sz="1200" dirty="0"/>
          </a:p>
          <a:p>
            <a:r>
              <a:rPr lang="en-US" altLang="ja-JP" sz="1200" dirty="0" smtClean="0"/>
              <a:t>3</a:t>
            </a:r>
            <a:r>
              <a:rPr lang="ja-JP" altLang="en-US" sz="1200" dirty="0" smtClean="0"/>
              <a:t>　「新規登録する」をクリック。</a:t>
            </a:r>
            <a:endParaRPr lang="en-US" altLang="ja-JP" sz="1200" dirty="0" smtClean="0"/>
          </a:p>
          <a:p>
            <a:endParaRPr lang="en-US" altLang="ja-JP" sz="1200" dirty="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・メールアドレスとパスワードは忘れないようにしてください。</a:t>
            </a:r>
            <a:endParaRPr lang="en-US" altLang="ja-JP" sz="1200" dirty="0" smtClean="0"/>
          </a:p>
          <a:p>
            <a:r>
              <a:rPr lang="ja-JP" altLang="en-US" sz="1200" dirty="0"/>
              <a:t>　</a:t>
            </a:r>
            <a:r>
              <a:rPr lang="ja-JP" altLang="en-US" sz="1200" dirty="0" smtClean="0"/>
              <a:t>・パスワードは「</a:t>
            </a:r>
            <a:r>
              <a:rPr lang="ja-JP" altLang="en-US" sz="1200" b="1" u="sng" dirty="0" smtClean="0">
                <a:solidFill>
                  <a:srgbClr val="FF0000"/>
                </a:solidFill>
              </a:rPr>
              <a:t>英数字を含めた</a:t>
            </a:r>
            <a:r>
              <a:rPr lang="en-US" altLang="ja-JP" sz="1200" b="1" u="sng" dirty="0" smtClean="0">
                <a:solidFill>
                  <a:srgbClr val="FF0000"/>
                </a:solidFill>
              </a:rPr>
              <a:t>8</a:t>
            </a:r>
            <a:r>
              <a:rPr lang="ja-JP" altLang="en-US" sz="1200" b="1" u="sng" dirty="0" smtClean="0">
                <a:solidFill>
                  <a:srgbClr val="FF0000"/>
                </a:solidFill>
              </a:rPr>
              <a:t>文字以上</a:t>
            </a:r>
            <a:r>
              <a:rPr lang="ja-JP" altLang="en-US" sz="1200" dirty="0" smtClean="0"/>
              <a:t>」を設定してください。</a:t>
            </a:r>
            <a:endParaRPr lang="en-US" altLang="ja-JP" sz="1200" dirty="0" smtClean="0"/>
          </a:p>
        </p:txBody>
      </p:sp>
      <p:sp>
        <p:nvSpPr>
          <p:cNvPr id="12" name="テキスト ボックス 11"/>
          <p:cNvSpPr txBox="1"/>
          <p:nvPr/>
        </p:nvSpPr>
        <p:spPr>
          <a:xfrm>
            <a:off x="579422" y="5169529"/>
            <a:ext cx="4739488" cy="461665"/>
          </a:xfrm>
          <a:prstGeom prst="rect">
            <a:avLst/>
          </a:prstGeom>
          <a:noFill/>
        </p:spPr>
        <p:txBody>
          <a:bodyPr wrap="square" rtlCol="0">
            <a:spAutoFit/>
          </a:bodyPr>
          <a:lstStyle/>
          <a:p>
            <a:r>
              <a:rPr lang="ja-JP" altLang="en-US" sz="1200" b="1" dirty="0" smtClean="0"/>
              <a:t>▼利用規約アドレス</a:t>
            </a:r>
            <a:r>
              <a:rPr lang="ja-JP" altLang="en-US" sz="1200" dirty="0" smtClean="0"/>
              <a:t/>
            </a:r>
            <a:br>
              <a:rPr lang="ja-JP" altLang="en-US" sz="1200" dirty="0" smtClean="0"/>
            </a:br>
            <a:r>
              <a:rPr lang="en-US" altLang="ja-JP" sz="1200" dirty="0" smtClean="0">
                <a:hlinkClick r:id="rId4"/>
              </a:rPr>
              <a:t>https://lp.mirai-ticket.jp/shop_kiyaku/</a:t>
            </a:r>
            <a:endParaRPr lang="en-US" altLang="ja-JP" sz="1200" dirty="0" smtClean="0"/>
          </a:p>
        </p:txBody>
      </p:sp>
      <p:cxnSp>
        <p:nvCxnSpPr>
          <p:cNvPr id="13" name="直線矢印コネクタ 12"/>
          <p:cNvCxnSpPr/>
          <p:nvPr/>
        </p:nvCxnSpPr>
        <p:spPr>
          <a:xfrm flipH="1">
            <a:off x="3675707" y="2697933"/>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092166" y="2554496"/>
            <a:ext cx="1226744" cy="523220"/>
          </a:xfrm>
          <a:prstGeom prst="rect">
            <a:avLst/>
          </a:prstGeom>
          <a:noFill/>
        </p:spPr>
        <p:txBody>
          <a:bodyPr wrap="square" rtlCol="0">
            <a:spAutoFit/>
          </a:bodyPr>
          <a:lstStyle/>
          <a:p>
            <a:r>
              <a:rPr kumimoji="1" lang="ja-JP" altLang="en-US" sz="1400" dirty="0" smtClean="0">
                <a:solidFill>
                  <a:srgbClr val="FF0000"/>
                </a:solidFill>
              </a:rPr>
              <a:t>利用規約を必ず確認</a:t>
            </a:r>
            <a:endParaRPr kumimoji="1" lang="ja-JP" altLang="en-US" sz="1400" dirty="0">
              <a:solidFill>
                <a:srgbClr val="FF0000"/>
              </a:solidFill>
            </a:endParaRPr>
          </a:p>
        </p:txBody>
      </p:sp>
    </p:spTree>
    <p:extLst>
      <p:ext uri="{BB962C8B-B14F-4D97-AF65-F5344CB8AC3E}">
        <p14:creationId xmlns:p14="http://schemas.microsoft.com/office/powerpoint/2010/main" val="1684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1394234"/>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3</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3 - </a:t>
            </a:r>
            <a:r>
              <a:rPr kumimoji="1" lang="ja-JP" altLang="en-US" sz="2800" b="1" dirty="0" smtClean="0">
                <a:latin typeface="+mj-ea"/>
                <a:ea typeface="+mj-ea"/>
              </a:rPr>
              <a:t>担当者情報の入力</a:t>
            </a:r>
            <a:endParaRPr kumimoji="1" lang="ja-JP" altLang="en-US" sz="2800" b="1" dirty="0">
              <a:latin typeface="+mj-ea"/>
              <a:ea typeface="+mj-ea"/>
            </a:endParaRPr>
          </a:p>
        </p:txBody>
      </p:sp>
      <p:sp>
        <p:nvSpPr>
          <p:cNvPr id="11" name="テキスト ボックス 10"/>
          <p:cNvSpPr txBox="1"/>
          <p:nvPr/>
        </p:nvSpPr>
        <p:spPr>
          <a:xfrm>
            <a:off x="5658416" y="1394234"/>
            <a:ext cx="4508626" cy="1015663"/>
          </a:xfrm>
          <a:prstGeom prst="rect">
            <a:avLst/>
          </a:prstGeom>
          <a:noFill/>
        </p:spPr>
        <p:txBody>
          <a:bodyPr wrap="square" rtlCol="0">
            <a:spAutoFit/>
          </a:bodyPr>
          <a:lstStyle/>
          <a:p>
            <a:r>
              <a:rPr kumimoji="1" lang="en-US" altLang="ja-JP" sz="1200" dirty="0" smtClean="0"/>
              <a:t>1</a:t>
            </a:r>
            <a:r>
              <a:rPr kumimoji="1" lang="ja-JP" altLang="en-US" sz="1200" dirty="0" smtClean="0"/>
              <a:t>　ご担当者のお名前とご連絡先を入力。</a:t>
            </a:r>
            <a:endParaRPr lang="en-US" altLang="ja-JP" sz="1200" dirty="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・日中ご連絡がとれる電話番号でお願い致します。</a:t>
            </a:r>
            <a:endParaRPr lang="en-US" altLang="ja-JP" sz="1200" dirty="0" smtClean="0"/>
          </a:p>
        </p:txBody>
      </p:sp>
    </p:spTree>
    <p:extLst>
      <p:ext uri="{BB962C8B-B14F-4D97-AF65-F5344CB8AC3E}">
        <p14:creationId xmlns:p14="http://schemas.microsoft.com/office/powerpoint/2010/main" val="184390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1394234"/>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4</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4 - </a:t>
            </a:r>
            <a:r>
              <a:rPr kumimoji="1" lang="ja-JP" altLang="en-US" sz="2800" b="1" dirty="0" smtClean="0">
                <a:latin typeface="+mj-ea"/>
                <a:ea typeface="+mj-ea"/>
              </a:rPr>
              <a:t>振込口座の設定をする</a:t>
            </a:r>
            <a:endParaRPr kumimoji="1" lang="ja-JP" altLang="en-US" sz="2800" b="1" dirty="0">
              <a:latin typeface="+mj-ea"/>
              <a:ea typeface="+mj-ea"/>
            </a:endParaRPr>
          </a:p>
        </p:txBody>
      </p:sp>
      <p:sp>
        <p:nvSpPr>
          <p:cNvPr id="11" name="テキスト ボックス 10"/>
          <p:cNvSpPr txBox="1"/>
          <p:nvPr/>
        </p:nvSpPr>
        <p:spPr>
          <a:xfrm>
            <a:off x="5658416" y="1394234"/>
            <a:ext cx="4508626" cy="2492990"/>
          </a:xfrm>
          <a:prstGeom prst="rect">
            <a:avLst/>
          </a:prstGeom>
          <a:noFill/>
        </p:spPr>
        <p:txBody>
          <a:bodyPr wrap="square" rtlCol="0">
            <a:spAutoFit/>
          </a:bodyPr>
          <a:lstStyle/>
          <a:p>
            <a:r>
              <a:rPr kumimoji="1" lang="ja-JP" altLang="en-US" sz="1200" dirty="0" smtClean="0"/>
              <a:t>売上の振り込みは「</a:t>
            </a:r>
            <a:r>
              <a:rPr kumimoji="1" lang="en-US" altLang="ja-JP" sz="1200" dirty="0" smtClean="0"/>
              <a:t>Stripe</a:t>
            </a:r>
            <a:r>
              <a:rPr kumimoji="1" lang="ja-JP" altLang="en-US" sz="1200" dirty="0" smtClean="0"/>
              <a:t>（ストライプ）」という決済サービスを利用しています。このサービスを利用することで売上が事前に設定した週次もしくは月次のタイミングで自動的に登録された銀行口座へ振り込まれます。</a:t>
            </a:r>
            <a:endParaRPr kumimoji="1" lang="en-US" altLang="ja-JP" sz="1200" dirty="0" smtClean="0"/>
          </a:p>
          <a:p>
            <a:endParaRPr lang="en-US" altLang="ja-JP" sz="1200" dirty="0"/>
          </a:p>
          <a:p>
            <a:r>
              <a:rPr lang="en-US" altLang="ja-JP" sz="1200" dirty="0" smtClean="0"/>
              <a:t>1</a:t>
            </a:r>
            <a:r>
              <a:rPr lang="ja-JP" altLang="en-US" sz="1200" dirty="0" smtClean="0"/>
              <a:t>　「</a:t>
            </a:r>
            <a:r>
              <a:rPr lang="en-US" altLang="ja-JP" sz="1200" dirty="0" smtClean="0"/>
              <a:t>Stripe</a:t>
            </a:r>
            <a:r>
              <a:rPr lang="ja-JP" altLang="en-US" sz="1200" dirty="0" smtClean="0"/>
              <a:t>を登録する」をクリック。</a:t>
            </a:r>
            <a:endParaRPr lang="en-US" altLang="ja-JP" sz="1200" dirty="0" smtClean="0"/>
          </a:p>
          <a:p>
            <a:endParaRPr lang="en-US" altLang="ja-JP" sz="1200" dirty="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a:p>
          <a:p>
            <a:r>
              <a:rPr lang="ja-JP" altLang="en-US" sz="1200" dirty="0" smtClean="0"/>
              <a:t>　・すでに「</a:t>
            </a:r>
            <a:r>
              <a:rPr lang="en-US" altLang="ja-JP" sz="1200" dirty="0" smtClean="0"/>
              <a:t>Stripe</a:t>
            </a:r>
            <a:r>
              <a:rPr lang="ja-JP" altLang="en-US" sz="1200" dirty="0" smtClean="0"/>
              <a:t>」のアカウントをお持ちの場合そちらを連携すること</a:t>
            </a:r>
            <a:endParaRPr lang="en-US" altLang="ja-JP" sz="1200" dirty="0" smtClean="0"/>
          </a:p>
          <a:p>
            <a:r>
              <a:rPr lang="ja-JP" altLang="en-US" sz="1200" dirty="0"/>
              <a:t>　</a:t>
            </a:r>
            <a:r>
              <a:rPr lang="ja-JP" altLang="en-US" sz="1200" dirty="0" smtClean="0"/>
              <a:t>も可能です。「</a:t>
            </a:r>
            <a:r>
              <a:rPr lang="en-US" altLang="ja-JP" sz="1200" dirty="0" smtClean="0"/>
              <a:t>Stripe</a:t>
            </a:r>
            <a:r>
              <a:rPr lang="ja-JP" altLang="en-US" sz="1200" dirty="0" smtClean="0"/>
              <a:t>に登録したメールアドレス」に入力し「連携」ボ</a:t>
            </a:r>
            <a:endParaRPr lang="en-US" altLang="ja-JP" sz="1200" dirty="0" smtClean="0"/>
          </a:p>
          <a:p>
            <a:r>
              <a:rPr lang="ja-JP" altLang="en-US" sz="1200" dirty="0"/>
              <a:t>　</a:t>
            </a:r>
            <a:r>
              <a:rPr lang="ja-JP" altLang="en-US" sz="1200" dirty="0" smtClean="0"/>
              <a:t>タンを押してください。</a:t>
            </a:r>
            <a:endParaRPr lang="en-US" altLang="ja-JP" sz="1200" dirty="0" smtClean="0"/>
          </a:p>
        </p:txBody>
      </p:sp>
      <p:sp>
        <p:nvSpPr>
          <p:cNvPr id="12" name="テキスト ボックス 11"/>
          <p:cNvSpPr txBox="1"/>
          <p:nvPr/>
        </p:nvSpPr>
        <p:spPr>
          <a:xfrm>
            <a:off x="579422" y="5169529"/>
            <a:ext cx="4739488" cy="461665"/>
          </a:xfrm>
          <a:prstGeom prst="rect">
            <a:avLst/>
          </a:prstGeom>
          <a:noFill/>
        </p:spPr>
        <p:txBody>
          <a:bodyPr wrap="square" rtlCol="0">
            <a:spAutoFit/>
          </a:bodyPr>
          <a:lstStyle/>
          <a:p>
            <a:r>
              <a:rPr lang="ja-JP" altLang="en-US" sz="1200" b="1" dirty="0" smtClean="0"/>
              <a:t>▼</a:t>
            </a:r>
            <a:r>
              <a:rPr lang="en-US" altLang="ja-JP" sz="1200" b="1" dirty="0" smtClean="0"/>
              <a:t>Stripe</a:t>
            </a:r>
            <a:r>
              <a:rPr lang="ja-JP" altLang="en-US" sz="1200" b="1" dirty="0" smtClean="0"/>
              <a:t>公式サイト</a:t>
            </a:r>
            <a:endParaRPr lang="en-US" altLang="ja-JP" sz="1200" b="1" dirty="0" smtClean="0"/>
          </a:p>
          <a:p>
            <a:r>
              <a:rPr lang="en-US" altLang="ja-JP" sz="1200" dirty="0" smtClean="0">
                <a:hlinkClick r:id="rId4"/>
              </a:rPr>
              <a:t>https://stripe.com/jp</a:t>
            </a:r>
            <a:endParaRPr lang="en-US" altLang="ja-JP" sz="1200" dirty="0" smtClean="0"/>
          </a:p>
        </p:txBody>
      </p:sp>
    </p:spTree>
    <p:extLst>
      <p:ext uri="{BB962C8B-B14F-4D97-AF65-F5344CB8AC3E}">
        <p14:creationId xmlns:p14="http://schemas.microsoft.com/office/powerpoint/2010/main" val="43913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5</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5 – Stripe</a:t>
            </a:r>
            <a:r>
              <a:rPr kumimoji="1" lang="ja-JP" altLang="en-US" sz="2800" b="1" dirty="0" smtClean="0">
                <a:latin typeface="+mj-ea"/>
                <a:ea typeface="+mj-ea"/>
              </a:rPr>
              <a:t>の登録をする</a:t>
            </a:r>
            <a:endParaRPr kumimoji="1" lang="ja-JP" altLang="en-US" sz="2800" b="1" dirty="0">
              <a:latin typeface="+mj-ea"/>
              <a:ea typeface="+mj-ea"/>
            </a:endParaRPr>
          </a:p>
        </p:txBody>
      </p:sp>
      <p:sp>
        <p:nvSpPr>
          <p:cNvPr id="11" name="テキスト ボックス 10"/>
          <p:cNvSpPr txBox="1"/>
          <p:nvPr/>
        </p:nvSpPr>
        <p:spPr>
          <a:xfrm>
            <a:off x="5658416" y="1394234"/>
            <a:ext cx="4508626" cy="2862322"/>
          </a:xfrm>
          <a:prstGeom prst="rect">
            <a:avLst/>
          </a:prstGeom>
          <a:noFill/>
        </p:spPr>
        <p:txBody>
          <a:bodyPr wrap="square" rtlCol="0">
            <a:spAutoFit/>
          </a:bodyPr>
          <a:lstStyle/>
          <a:p>
            <a:r>
              <a:rPr kumimoji="1" lang="en-US" altLang="ja-JP" sz="1200" dirty="0" smtClean="0"/>
              <a:t>1</a:t>
            </a:r>
            <a:r>
              <a:rPr kumimoji="1" lang="ja-JP" altLang="en-US" sz="1200" dirty="0" smtClean="0"/>
              <a:t>　国：日本を選択してください。</a:t>
            </a:r>
            <a:endParaRPr kumimoji="1" lang="en-US" altLang="ja-JP" sz="1200" dirty="0" smtClean="0"/>
          </a:p>
          <a:p>
            <a:endParaRPr lang="en-US" altLang="ja-JP" sz="1200" dirty="0" smtClean="0"/>
          </a:p>
          <a:p>
            <a:r>
              <a:rPr lang="en-US" altLang="ja-JP" sz="1200" dirty="0" smtClean="0"/>
              <a:t>2</a:t>
            </a:r>
            <a:r>
              <a:rPr lang="ja-JP" altLang="en-US" sz="1200" dirty="0" smtClean="0"/>
              <a:t>　法人のタイプ：個人事業主か法人か選択してください。</a:t>
            </a:r>
            <a:endParaRPr lang="en-US" altLang="ja-JP" sz="1200" dirty="0" smtClean="0"/>
          </a:p>
          <a:p>
            <a:endParaRPr lang="en-US" altLang="ja-JP" sz="1200" dirty="0" smtClean="0"/>
          </a:p>
          <a:p>
            <a:r>
              <a:rPr lang="en-US" altLang="ja-JP" sz="1200" dirty="0" smtClean="0"/>
              <a:t>3</a:t>
            </a:r>
            <a:r>
              <a:rPr lang="ja-JP" altLang="en-US" sz="1200" dirty="0" smtClean="0"/>
              <a:t>　携帯電話番号：</a:t>
            </a:r>
            <a:r>
              <a:rPr lang="en-US" altLang="ja-JP" sz="1200" dirty="0" smtClean="0"/>
              <a:t>Stripe</a:t>
            </a:r>
            <a:r>
              <a:rPr lang="ja-JP" altLang="en-US" sz="1200" dirty="0" smtClean="0"/>
              <a:t>では</a:t>
            </a:r>
            <a:r>
              <a:rPr lang="en-US" altLang="ja-JP" sz="1200" dirty="0" smtClean="0"/>
              <a:t>SMS</a:t>
            </a:r>
            <a:r>
              <a:rPr lang="ja-JP" altLang="en-US" sz="1200" dirty="0" smtClean="0"/>
              <a:t>（ショートメッセージ）によるアカウン</a:t>
            </a:r>
            <a:endParaRPr lang="en-US" altLang="ja-JP" sz="1200" dirty="0" smtClean="0"/>
          </a:p>
          <a:p>
            <a:r>
              <a:rPr lang="ja-JP" altLang="en-US" sz="1200" dirty="0" smtClean="0"/>
              <a:t>　　トの確認を行っています。携帯の電話番号を入力してください。</a:t>
            </a:r>
            <a:endParaRPr lang="en-US" altLang="ja-JP" sz="1200" dirty="0" smtClean="0"/>
          </a:p>
          <a:p>
            <a:endParaRPr lang="en-US" altLang="ja-JP" sz="1200" dirty="0" smtClean="0"/>
          </a:p>
          <a:p>
            <a:r>
              <a:rPr lang="en-US" altLang="ja-JP" sz="1200" dirty="0" smtClean="0"/>
              <a:t>4</a:t>
            </a:r>
            <a:r>
              <a:rPr lang="ja-JP" altLang="en-US" sz="1200" dirty="0" smtClean="0"/>
              <a:t>　メール：メールアドレスを入力してください。</a:t>
            </a:r>
            <a:endParaRPr lang="en-US" altLang="ja-JP" sz="1200" dirty="0" smtClean="0"/>
          </a:p>
          <a:p>
            <a:endParaRPr lang="en-US" altLang="ja-JP" sz="1200" dirty="0" smtClean="0"/>
          </a:p>
          <a:p>
            <a:r>
              <a:rPr lang="en-US" altLang="ja-JP" sz="1200" dirty="0" smtClean="0"/>
              <a:t>※</a:t>
            </a:r>
            <a:r>
              <a:rPr lang="ja-JP" altLang="en-US" sz="1200" dirty="0" smtClean="0"/>
              <a:t>注意事項</a:t>
            </a:r>
            <a:endParaRPr lang="en-US" altLang="ja-JP" sz="1200" dirty="0" smtClean="0"/>
          </a:p>
          <a:p>
            <a:endParaRPr lang="en-US" altLang="ja-JP" sz="1200" dirty="0" smtClean="0"/>
          </a:p>
          <a:p>
            <a:r>
              <a:rPr lang="ja-JP" altLang="en-US" sz="1200" dirty="0" smtClean="0"/>
              <a:t>　・個人事業主と法人とで登録していただく内容が異なります。</a:t>
            </a:r>
            <a:endParaRPr lang="en-US" altLang="ja-JP" sz="1200" dirty="0" smtClean="0"/>
          </a:p>
          <a:p>
            <a:r>
              <a:rPr lang="ja-JP" altLang="en-US" sz="1200" dirty="0" smtClean="0"/>
              <a:t>　・ご入力いただいた携帯宛に</a:t>
            </a:r>
            <a:r>
              <a:rPr lang="en-US" altLang="ja-JP" sz="1200" dirty="0" smtClean="0"/>
              <a:t>SMS</a:t>
            </a:r>
            <a:r>
              <a:rPr lang="ja-JP" altLang="en-US" sz="1200" dirty="0" smtClean="0"/>
              <a:t>（ショートメッセージ）で確認コード</a:t>
            </a:r>
            <a:endParaRPr lang="en-US" altLang="ja-JP" sz="1200" dirty="0" smtClean="0"/>
          </a:p>
          <a:p>
            <a:r>
              <a:rPr lang="ja-JP" altLang="en-US" sz="1200" dirty="0" smtClean="0"/>
              <a:t>　が送られてきます。お手元にご準備のうえ登録作業を行ってくださ</a:t>
            </a:r>
            <a:endParaRPr lang="en-US" altLang="ja-JP" sz="1200" dirty="0" smtClean="0"/>
          </a:p>
          <a:p>
            <a:r>
              <a:rPr lang="ja-JP" altLang="en-US" sz="1200" dirty="0" smtClean="0"/>
              <a:t>　い。</a:t>
            </a:r>
            <a:endParaRPr lang="en-US" altLang="ja-JP" sz="1200" dirty="0" smtClean="0"/>
          </a:p>
        </p:txBody>
      </p:sp>
      <p:cxnSp>
        <p:nvCxnSpPr>
          <p:cNvPr id="15" name="直線矢印コネクタ 14"/>
          <p:cNvCxnSpPr/>
          <p:nvPr/>
        </p:nvCxnSpPr>
        <p:spPr>
          <a:xfrm flipH="1">
            <a:off x="3481058" y="317776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3034330"/>
            <a:ext cx="1421394" cy="738664"/>
          </a:xfrm>
          <a:prstGeom prst="rect">
            <a:avLst/>
          </a:prstGeom>
          <a:noFill/>
        </p:spPr>
        <p:txBody>
          <a:bodyPr wrap="square" rtlCol="0">
            <a:spAutoFit/>
          </a:bodyPr>
          <a:lstStyle/>
          <a:p>
            <a:r>
              <a:rPr kumimoji="1" lang="ja-JP" altLang="en-US" sz="1400" dirty="0" smtClean="0">
                <a:solidFill>
                  <a:srgbClr val="FF0000"/>
                </a:solidFill>
              </a:rPr>
              <a:t>この番号に</a:t>
            </a:r>
            <a:r>
              <a:rPr lang="ja-JP" altLang="en-US" sz="1400" dirty="0" smtClean="0">
                <a:solidFill>
                  <a:srgbClr val="FF0000"/>
                </a:solidFill>
              </a:rPr>
              <a:t>確認</a:t>
            </a:r>
            <a:r>
              <a:rPr lang="ja-JP" altLang="en-US" sz="1400" smtClean="0">
                <a:solidFill>
                  <a:srgbClr val="FF0000"/>
                </a:solidFill>
              </a:rPr>
              <a:t>コードが送られてきます</a:t>
            </a:r>
            <a:endParaRPr kumimoji="1" lang="ja-JP" altLang="en-US" sz="1400" dirty="0">
              <a:solidFill>
                <a:srgbClr val="FF0000"/>
              </a:solidFill>
            </a:endParaRPr>
          </a:p>
        </p:txBody>
      </p:sp>
    </p:spTree>
    <p:extLst>
      <p:ext uri="{BB962C8B-B14F-4D97-AF65-F5344CB8AC3E}">
        <p14:creationId xmlns:p14="http://schemas.microsoft.com/office/powerpoint/2010/main" val="42611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0" y="1394234"/>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6</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6 - </a:t>
            </a:r>
            <a:r>
              <a:rPr kumimoji="1" lang="ja-JP" altLang="en-US" sz="2800" b="1" dirty="0" smtClean="0">
                <a:latin typeface="+mj-ea"/>
                <a:ea typeface="+mj-ea"/>
              </a:rPr>
              <a:t>確認コードの入力をする</a:t>
            </a:r>
            <a:endParaRPr kumimoji="1" lang="ja-JP" altLang="en-US" sz="2800" b="1" dirty="0">
              <a:latin typeface="+mj-ea"/>
              <a:ea typeface="+mj-ea"/>
            </a:endParaRPr>
          </a:p>
        </p:txBody>
      </p:sp>
      <p:sp>
        <p:nvSpPr>
          <p:cNvPr id="11" name="テキスト ボックス 10"/>
          <p:cNvSpPr txBox="1"/>
          <p:nvPr/>
        </p:nvSpPr>
        <p:spPr>
          <a:xfrm>
            <a:off x="5658416" y="1394234"/>
            <a:ext cx="4508626" cy="276999"/>
          </a:xfrm>
          <a:prstGeom prst="rect">
            <a:avLst/>
          </a:prstGeom>
          <a:noFill/>
        </p:spPr>
        <p:txBody>
          <a:bodyPr wrap="square" rtlCol="0">
            <a:spAutoFit/>
          </a:bodyPr>
          <a:lstStyle/>
          <a:p>
            <a:r>
              <a:rPr kumimoji="1" lang="en-US" altLang="ja-JP" sz="1200" dirty="0" smtClean="0"/>
              <a:t>1</a:t>
            </a:r>
            <a:r>
              <a:rPr kumimoji="1" lang="ja-JP" altLang="en-US" sz="1200" dirty="0" smtClean="0"/>
              <a:t>　携帯電話に送られてきた確認コードを入力してください。</a:t>
            </a:r>
            <a:endParaRPr lang="en-US" altLang="ja-JP" sz="1200" dirty="0" smtClean="0"/>
          </a:p>
        </p:txBody>
      </p:sp>
    </p:spTree>
    <p:extLst>
      <p:ext uri="{BB962C8B-B14F-4D97-AF65-F5344CB8AC3E}">
        <p14:creationId xmlns:p14="http://schemas.microsoft.com/office/powerpoint/2010/main" val="149439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7</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7 – </a:t>
            </a:r>
            <a:r>
              <a:rPr kumimoji="1" lang="ja-JP" altLang="en-US" sz="2800" b="1" dirty="0" smtClean="0">
                <a:latin typeface="+mj-ea"/>
                <a:ea typeface="+mj-ea"/>
              </a:rPr>
              <a:t>個人情報の登録（個人事業主の場合①）</a:t>
            </a:r>
            <a:endParaRPr kumimoji="1" lang="ja-JP" altLang="en-US" sz="2800" b="1" dirty="0">
              <a:latin typeface="+mj-ea"/>
              <a:ea typeface="+mj-ea"/>
            </a:endParaRPr>
          </a:p>
        </p:txBody>
      </p:sp>
      <p:sp>
        <p:nvSpPr>
          <p:cNvPr id="11" name="テキスト ボックス 10"/>
          <p:cNvSpPr txBox="1"/>
          <p:nvPr/>
        </p:nvSpPr>
        <p:spPr>
          <a:xfrm>
            <a:off x="5658416" y="1394234"/>
            <a:ext cx="4508626" cy="1754326"/>
          </a:xfrm>
          <a:prstGeom prst="rect">
            <a:avLst/>
          </a:prstGeom>
          <a:noFill/>
        </p:spPr>
        <p:txBody>
          <a:bodyPr wrap="square" rtlCol="0">
            <a:spAutoFit/>
          </a:bodyPr>
          <a:lstStyle/>
          <a:p>
            <a:r>
              <a:rPr kumimoji="1" lang="en-US" altLang="ja-JP" sz="1200" dirty="0" smtClean="0"/>
              <a:t>1</a:t>
            </a:r>
            <a:r>
              <a:rPr kumimoji="1" lang="ja-JP" altLang="en-US" sz="1200" dirty="0" smtClean="0"/>
              <a:t>　人の正式名：氏名をご入力ください。</a:t>
            </a:r>
            <a:endParaRPr kumimoji="1" lang="en-US" altLang="ja-JP" sz="1200" dirty="0" smtClean="0"/>
          </a:p>
          <a:p>
            <a:endParaRPr lang="en-US" altLang="ja-JP" sz="1200" dirty="0"/>
          </a:p>
          <a:p>
            <a:r>
              <a:rPr lang="en-US" altLang="ja-JP" sz="1200" dirty="0" smtClean="0"/>
              <a:t>2</a:t>
            </a:r>
            <a:r>
              <a:rPr lang="ja-JP" altLang="en-US" sz="1200" dirty="0"/>
              <a:t>　</a:t>
            </a:r>
            <a:r>
              <a:rPr lang="ja-JP" altLang="en-US" sz="1200" dirty="0" smtClean="0"/>
              <a:t>メールアドレス：メールアドレスをご入力ください。</a:t>
            </a:r>
            <a:endParaRPr lang="en-US" altLang="ja-JP" sz="1200" dirty="0" smtClean="0"/>
          </a:p>
          <a:p>
            <a:endParaRPr lang="en-US" altLang="ja-JP" sz="1200" dirty="0"/>
          </a:p>
          <a:p>
            <a:r>
              <a:rPr lang="en-US" altLang="ja-JP" sz="1200" dirty="0" smtClean="0"/>
              <a:t>3</a:t>
            </a:r>
            <a:r>
              <a:rPr lang="ja-JP" altLang="en-US" sz="1200" dirty="0" smtClean="0"/>
              <a:t>　生年月日：生年月日をご入力ください。</a:t>
            </a:r>
            <a:endParaRPr lang="en-US" altLang="ja-JP" sz="1200" dirty="0" smtClean="0"/>
          </a:p>
          <a:p>
            <a:endParaRPr lang="en-US" altLang="ja-JP" sz="1200" dirty="0"/>
          </a:p>
          <a:p>
            <a:r>
              <a:rPr lang="en-US" altLang="ja-JP" sz="1200" dirty="0" smtClean="0"/>
              <a:t>4</a:t>
            </a:r>
            <a:r>
              <a:rPr lang="ja-JP" altLang="en-US" sz="1200" dirty="0" smtClean="0"/>
              <a:t>　性別：性別を選択してください。</a:t>
            </a:r>
            <a:endParaRPr lang="en-US" altLang="ja-JP" sz="1200" dirty="0" smtClean="0"/>
          </a:p>
          <a:p>
            <a:endParaRPr lang="en-US" altLang="ja-JP" sz="1200" dirty="0"/>
          </a:p>
          <a:p>
            <a:r>
              <a:rPr lang="en-US" altLang="ja-JP" sz="1200" dirty="0" smtClean="0"/>
              <a:t>5</a:t>
            </a:r>
            <a:r>
              <a:rPr lang="ja-JP" altLang="en-US" sz="1200" dirty="0" smtClean="0"/>
              <a:t>：自宅住所：ご自宅の住所を入力してください。</a:t>
            </a:r>
            <a:endParaRPr lang="en-US" altLang="ja-JP" sz="1200" dirty="0" smtClean="0"/>
          </a:p>
        </p:txBody>
      </p:sp>
      <p:cxnSp>
        <p:nvCxnSpPr>
          <p:cNvPr id="15" name="直線矢印コネクタ 14"/>
          <p:cNvCxnSpPr/>
          <p:nvPr/>
        </p:nvCxnSpPr>
        <p:spPr>
          <a:xfrm flipH="1">
            <a:off x="3481058" y="4044324"/>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3900887"/>
            <a:ext cx="1421394" cy="523220"/>
          </a:xfrm>
          <a:prstGeom prst="rect">
            <a:avLst/>
          </a:prstGeom>
          <a:noFill/>
        </p:spPr>
        <p:txBody>
          <a:bodyPr wrap="square" rtlCol="0">
            <a:spAutoFit/>
          </a:bodyPr>
          <a:lstStyle/>
          <a:p>
            <a:r>
              <a:rPr kumimoji="1" lang="ja-JP" altLang="en-US" sz="1400" dirty="0" smtClean="0">
                <a:solidFill>
                  <a:srgbClr val="FF0000"/>
                </a:solidFill>
              </a:rPr>
              <a:t>番地（カナ）は数字で構いません</a:t>
            </a:r>
            <a:endParaRPr kumimoji="1" lang="ja-JP" altLang="en-US" sz="1400" dirty="0">
              <a:solidFill>
                <a:srgbClr val="FF0000"/>
              </a:solidFill>
            </a:endParaRPr>
          </a:p>
        </p:txBody>
      </p:sp>
    </p:spTree>
    <p:extLst>
      <p:ext uri="{BB962C8B-B14F-4D97-AF65-F5344CB8AC3E}">
        <p14:creationId xmlns:p14="http://schemas.microsoft.com/office/powerpoint/2010/main" val="125319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9" y="1411635"/>
            <a:ext cx="4979277" cy="3600000"/>
          </a:xfrm>
          <a:prstGeom prst="rect">
            <a:avLst/>
          </a:prstGeom>
        </p:spPr>
      </p:pic>
      <p:cxnSp>
        <p:nvCxnSpPr>
          <p:cNvPr id="6" name="直線コネクタ 5"/>
          <p:cNvCxnSpPr/>
          <p:nvPr/>
        </p:nvCxnSpPr>
        <p:spPr>
          <a:xfrm>
            <a:off x="470780" y="6980222"/>
            <a:ext cx="9696262" cy="0"/>
          </a:xfrm>
          <a:prstGeom prst="line">
            <a:avLst/>
          </a:prstGeom>
          <a:ln>
            <a:solidFill>
              <a:srgbClr val="FFCE1A"/>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428" y="7107379"/>
            <a:ext cx="950614" cy="153846"/>
          </a:xfrm>
          <a:prstGeom prst="rect">
            <a:avLst/>
          </a:prstGeom>
        </p:spPr>
      </p:pic>
      <p:sp>
        <p:nvSpPr>
          <p:cNvPr id="8" name="テキスト ボックス 7"/>
          <p:cNvSpPr txBox="1"/>
          <p:nvPr/>
        </p:nvSpPr>
        <p:spPr>
          <a:xfrm>
            <a:off x="5178582" y="7015025"/>
            <a:ext cx="280658" cy="338554"/>
          </a:xfrm>
          <a:prstGeom prst="rect">
            <a:avLst/>
          </a:prstGeom>
          <a:noFill/>
        </p:spPr>
        <p:txBody>
          <a:bodyPr wrap="square" rtlCol="0">
            <a:spAutoFit/>
          </a:bodyPr>
          <a:lstStyle/>
          <a:p>
            <a:pPr algn="ctr"/>
            <a:r>
              <a:rPr kumimoji="1" lang="en-US" altLang="ja-JP" sz="1600" b="1" dirty="0" smtClean="0"/>
              <a:t>8</a:t>
            </a:r>
            <a:endParaRPr kumimoji="1" lang="ja-JP" altLang="en-US" sz="1600" b="1" dirty="0"/>
          </a:p>
        </p:txBody>
      </p:sp>
      <p:sp>
        <p:nvSpPr>
          <p:cNvPr id="10" name="テキスト ボックス 9"/>
          <p:cNvSpPr txBox="1"/>
          <p:nvPr/>
        </p:nvSpPr>
        <p:spPr>
          <a:xfrm>
            <a:off x="1530036" y="443620"/>
            <a:ext cx="7487215" cy="523220"/>
          </a:xfrm>
          <a:prstGeom prst="rect">
            <a:avLst/>
          </a:prstGeom>
          <a:noFill/>
        </p:spPr>
        <p:txBody>
          <a:bodyPr wrap="square" rtlCol="0">
            <a:spAutoFit/>
          </a:bodyPr>
          <a:lstStyle/>
          <a:p>
            <a:pPr algn="ctr"/>
            <a:r>
              <a:rPr kumimoji="1" lang="en-US" altLang="ja-JP" sz="2800" b="1" dirty="0" smtClean="0">
                <a:latin typeface="+mj-ea"/>
                <a:ea typeface="+mj-ea"/>
              </a:rPr>
              <a:t>8 – </a:t>
            </a:r>
            <a:r>
              <a:rPr kumimoji="1" lang="ja-JP" altLang="en-US" sz="2800" b="1" dirty="0" smtClean="0">
                <a:latin typeface="+mj-ea"/>
                <a:ea typeface="+mj-ea"/>
              </a:rPr>
              <a:t>入金口座の登録（個人事業主の場合②）</a:t>
            </a:r>
            <a:endParaRPr kumimoji="1" lang="ja-JP" altLang="en-US" sz="2800" b="1" dirty="0">
              <a:latin typeface="+mj-ea"/>
              <a:ea typeface="+mj-ea"/>
            </a:endParaRPr>
          </a:p>
        </p:txBody>
      </p:sp>
      <p:sp>
        <p:nvSpPr>
          <p:cNvPr id="11" name="テキスト ボックス 10"/>
          <p:cNvSpPr txBox="1"/>
          <p:nvPr/>
        </p:nvSpPr>
        <p:spPr>
          <a:xfrm>
            <a:off x="5658416" y="1394234"/>
            <a:ext cx="4508626" cy="2677656"/>
          </a:xfrm>
          <a:prstGeom prst="rect">
            <a:avLst/>
          </a:prstGeom>
          <a:noFill/>
        </p:spPr>
        <p:txBody>
          <a:bodyPr wrap="square" rtlCol="0">
            <a:spAutoFit/>
          </a:bodyPr>
          <a:lstStyle/>
          <a:p>
            <a:r>
              <a:rPr kumimoji="1" lang="en-US" altLang="ja-JP" sz="1200" dirty="0" smtClean="0"/>
              <a:t>1</a:t>
            </a:r>
            <a:r>
              <a:rPr kumimoji="1" lang="ja-JP" altLang="en-US" sz="1200" dirty="0" smtClean="0"/>
              <a:t>　アカウント所有者名：口座名義をご入力ください。</a:t>
            </a:r>
            <a:endParaRPr kumimoji="1" lang="en-US" altLang="ja-JP" sz="1200" dirty="0" smtClean="0"/>
          </a:p>
          <a:p>
            <a:endParaRPr lang="en-US" altLang="ja-JP" sz="1200" dirty="0"/>
          </a:p>
          <a:p>
            <a:r>
              <a:rPr lang="en-US" altLang="ja-JP" sz="1200" dirty="0" smtClean="0"/>
              <a:t>2</a:t>
            </a:r>
            <a:r>
              <a:rPr lang="ja-JP" altLang="en-US" sz="1200" dirty="0" smtClean="0"/>
              <a:t>　金融機関コード：「銀行を選択する」をクリックすると銀行名を入力</a:t>
            </a:r>
            <a:endParaRPr lang="en-US" altLang="ja-JP" sz="1200" dirty="0" smtClean="0"/>
          </a:p>
          <a:p>
            <a:r>
              <a:rPr lang="ja-JP" altLang="en-US" sz="1200" dirty="0" smtClean="0"/>
              <a:t>　　する欄が現れます。途中まで入力すると候補が出てきますので</a:t>
            </a:r>
            <a:endParaRPr lang="en-US" altLang="ja-JP" sz="1200" dirty="0" smtClean="0"/>
          </a:p>
          <a:p>
            <a:r>
              <a:rPr lang="ja-JP" altLang="en-US" sz="1200" dirty="0"/>
              <a:t>　</a:t>
            </a:r>
            <a:r>
              <a:rPr lang="ja-JP" altLang="en-US" sz="1200" dirty="0" smtClean="0"/>
              <a:t>　該当の銀行を選択してください。</a:t>
            </a:r>
            <a:endParaRPr lang="en-US" altLang="ja-JP" sz="1200" dirty="0" smtClean="0"/>
          </a:p>
          <a:p>
            <a:endParaRPr lang="en-US" altLang="ja-JP" sz="1200" dirty="0"/>
          </a:p>
          <a:p>
            <a:r>
              <a:rPr lang="en-US" altLang="ja-JP" sz="1200" dirty="0" smtClean="0"/>
              <a:t>3</a:t>
            </a:r>
            <a:r>
              <a:rPr lang="ja-JP" altLang="en-US" sz="1200" dirty="0" smtClean="0"/>
              <a:t>　支店コード：金融機関コードと同様に「支店を選択する」</a:t>
            </a:r>
            <a:r>
              <a:rPr lang="ja-JP" altLang="en-US" sz="1200" dirty="0" smtClean="0"/>
              <a:t>をクリック</a:t>
            </a:r>
            <a:endParaRPr lang="en-US" altLang="ja-JP" sz="1200" dirty="0" smtClean="0"/>
          </a:p>
          <a:p>
            <a:r>
              <a:rPr lang="ja-JP" altLang="en-US" sz="1200" dirty="0"/>
              <a:t>　</a:t>
            </a:r>
            <a:r>
              <a:rPr lang="ja-JP" altLang="en-US" sz="1200" dirty="0" smtClean="0"/>
              <a:t>　</a:t>
            </a:r>
            <a:r>
              <a:rPr lang="ja-JP" altLang="en-US" sz="1200" dirty="0" smtClean="0"/>
              <a:t>すると支店名を入力する欄が現れます。途中まで入力すると候</a:t>
            </a:r>
            <a:endParaRPr lang="en-US" altLang="ja-JP" sz="1200" dirty="0" smtClean="0"/>
          </a:p>
          <a:p>
            <a:r>
              <a:rPr lang="ja-JP" altLang="en-US" sz="1200" dirty="0"/>
              <a:t>　</a:t>
            </a:r>
            <a:r>
              <a:rPr lang="ja-JP" altLang="en-US" sz="1200" dirty="0" smtClean="0"/>
              <a:t>　</a:t>
            </a:r>
            <a:r>
              <a:rPr lang="ja-JP" altLang="en-US" sz="1200" dirty="0" smtClean="0"/>
              <a:t>補が出てきますので該当の支店を選択してください。</a:t>
            </a:r>
            <a:endParaRPr lang="en-US" altLang="ja-JP" sz="1200" dirty="0" smtClean="0"/>
          </a:p>
          <a:p>
            <a:endParaRPr lang="en-US" altLang="ja-JP" sz="1200" dirty="0"/>
          </a:p>
          <a:p>
            <a:r>
              <a:rPr lang="en-US" altLang="ja-JP" sz="1200" dirty="0" smtClean="0"/>
              <a:t>4</a:t>
            </a:r>
            <a:r>
              <a:rPr lang="ja-JP" altLang="en-US" sz="1200" dirty="0" smtClean="0"/>
              <a:t>　口座番号：口座番号を入力してください。</a:t>
            </a:r>
            <a:endParaRPr lang="en-US" altLang="ja-JP" sz="1200" dirty="0" smtClean="0"/>
          </a:p>
          <a:p>
            <a:endParaRPr lang="en-US" altLang="ja-JP" sz="1200" dirty="0"/>
          </a:p>
          <a:p>
            <a:r>
              <a:rPr lang="en-US" altLang="ja-JP" sz="1200" dirty="0" smtClean="0"/>
              <a:t>5</a:t>
            </a:r>
            <a:r>
              <a:rPr lang="ja-JP" altLang="en-US" sz="1200" dirty="0" smtClean="0"/>
              <a:t>　口座番号を確認：確認のためもう一度口座番号をご入力ください。</a:t>
            </a:r>
            <a:endParaRPr lang="en-US" altLang="ja-JP" sz="1200" dirty="0" smtClean="0"/>
          </a:p>
          <a:p>
            <a:endParaRPr lang="en-US" altLang="ja-JP" sz="1200" dirty="0" smtClean="0"/>
          </a:p>
        </p:txBody>
      </p:sp>
      <p:cxnSp>
        <p:nvCxnSpPr>
          <p:cNvPr id="15" name="直線矢印コネクタ 14"/>
          <p:cNvCxnSpPr/>
          <p:nvPr/>
        </p:nvCxnSpPr>
        <p:spPr>
          <a:xfrm flipH="1">
            <a:off x="3481058" y="245996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897517" y="2316530"/>
            <a:ext cx="1421394" cy="523220"/>
          </a:xfrm>
          <a:prstGeom prst="rect">
            <a:avLst/>
          </a:prstGeom>
          <a:noFill/>
        </p:spPr>
        <p:txBody>
          <a:bodyPr wrap="square" rtlCol="0">
            <a:spAutoFit/>
          </a:bodyPr>
          <a:lstStyle/>
          <a:p>
            <a:r>
              <a:rPr kumimoji="1" lang="ja-JP" altLang="en-US" sz="1400" dirty="0" smtClean="0">
                <a:solidFill>
                  <a:srgbClr val="FF0000"/>
                </a:solidFill>
              </a:rPr>
              <a:t>口座名義の事です</a:t>
            </a:r>
            <a:endParaRPr kumimoji="1" lang="ja-JP" altLang="en-US" sz="1400" dirty="0">
              <a:solidFill>
                <a:srgbClr val="FF0000"/>
              </a:solidFill>
            </a:endParaRPr>
          </a:p>
        </p:txBody>
      </p:sp>
      <p:cxnSp>
        <p:nvCxnSpPr>
          <p:cNvPr id="12" name="直線矢印コネクタ 11"/>
          <p:cNvCxnSpPr/>
          <p:nvPr/>
        </p:nvCxnSpPr>
        <p:spPr>
          <a:xfrm flipH="1">
            <a:off x="3481058" y="2935427"/>
            <a:ext cx="4164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897517" y="2791990"/>
            <a:ext cx="1421394" cy="738664"/>
          </a:xfrm>
          <a:prstGeom prst="rect">
            <a:avLst/>
          </a:prstGeom>
          <a:noFill/>
        </p:spPr>
        <p:txBody>
          <a:bodyPr wrap="square" rtlCol="0">
            <a:spAutoFit/>
          </a:bodyPr>
          <a:lstStyle/>
          <a:p>
            <a:r>
              <a:rPr kumimoji="1" lang="ja-JP" altLang="en-US" sz="1400" dirty="0" smtClean="0">
                <a:solidFill>
                  <a:srgbClr val="FF0000"/>
                </a:solidFill>
              </a:rPr>
              <a:t>途中まで入力すると候補が出てきます</a:t>
            </a:r>
            <a:endParaRPr kumimoji="1" lang="ja-JP" altLang="en-US" sz="1400" dirty="0">
              <a:solidFill>
                <a:srgbClr val="FF0000"/>
              </a:solidFill>
            </a:endParaRPr>
          </a:p>
        </p:txBody>
      </p:sp>
      <p:sp>
        <p:nvSpPr>
          <p:cNvPr id="9" name="右大かっこ 8"/>
          <p:cNvSpPr/>
          <p:nvPr/>
        </p:nvSpPr>
        <p:spPr>
          <a:xfrm>
            <a:off x="3304515" y="2641718"/>
            <a:ext cx="90535" cy="341469"/>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67767712"/>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TotalTime>
  <Words>401</Words>
  <Application>Microsoft Macintosh PowerPoint</Application>
  <PresentationFormat>ユーザー設定</PresentationFormat>
  <Paragraphs>242</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Calibri</vt:lpstr>
      <vt:lpstr>Calibri Light</vt:lpstr>
      <vt:lpstr>MS PGothic</vt:lpstr>
      <vt:lpstr>ＭＳ Ｐゴシック</vt:lpstr>
      <vt:lpstr>Arial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21</cp:revision>
  <dcterms:created xsi:type="dcterms:W3CDTF">2020-06-07T04:21:32Z</dcterms:created>
  <dcterms:modified xsi:type="dcterms:W3CDTF">2020-06-07T09:05:22Z</dcterms:modified>
</cp:coreProperties>
</file>